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Lato"/>
      <p:regular r:id="rId33"/>
      <p:bold r:id="rId34"/>
      <p:italic r:id="rId35"/>
      <p:boldItalic r:id="rId36"/>
    </p:embeddedFont>
    <p:embeddedFont>
      <p:font typeface="Lato Black"/>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39" roundtripDataSignature="AMtx7miqW+N+T+BPKA4/3FpBKk9yO8dvf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LatoBlack-bold.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Lato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3c0efe548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g23c0efe548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3d2bab64f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3d2bab64f5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3d2bab64f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23d2bab64f5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3d2bab64f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23d2bab64f5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3d2bab64f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3d2bab64f5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3d2bab64f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3d2bab64f5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3d2bab64f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3d2bab64f5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3d2bab64f5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3d2bab64f5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3d2bab64f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3d2bab64f5_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3d2bab64f5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23d2bab64f5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3d2bab64f5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3d2bab64f5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3d2bab64f5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23d2bab64f5_0_1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3d2bab64f5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3d2bab64f5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3d2bab64f5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23d2bab64f5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3c0efe5483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3c0efe5483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3d2bab64f5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23d2bab64f5_0_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3c0efe548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g23c0efe5483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3c0efe5483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g23c0efe5483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3c0efe5483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 name="Google Shape;107;g23c0efe5483_0_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3d2bab64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3d2bab64f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3d2bab64f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23d2bab64f5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2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 name="Shape 17"/>
        <p:cNvGrpSpPr/>
        <p:nvPr/>
      </p:nvGrpSpPr>
      <p:grpSpPr>
        <a:xfrm>
          <a:off x="0" y="0"/>
          <a:ext cx="0" cy="0"/>
          <a:chOff x="0" y="0"/>
          <a:chExt cx="0" cy="0"/>
        </a:xfrm>
      </p:grpSpPr>
      <p:sp>
        <p:nvSpPr>
          <p:cNvPr id="18" name="Google Shape;18;p1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9" name="Google Shape;19;p1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 name="Google Shape;2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5" name="Google Shape;25;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1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1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1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8F3"/>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4.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www.folkschoolalliance.org/events" TargetMode="External"/><Relationship Id="rId6" Type="http://schemas.openxmlformats.org/officeDocument/2006/relationships/image" Target="../media/image2.png"/><Relationship Id="rId7"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g23c0efe5483_0_5"/>
          <p:cNvPicPr preferRelativeResize="0"/>
          <p:nvPr/>
        </p:nvPicPr>
        <p:blipFill rotWithShape="1">
          <a:blip r:embed="rId3">
            <a:alphaModFix/>
          </a:blip>
          <a:srcRect b="0" l="0" r="0" t="0"/>
          <a:stretch/>
        </p:blipFill>
        <p:spPr>
          <a:xfrm>
            <a:off x="3639429" y="3771950"/>
            <a:ext cx="1189370" cy="1055100"/>
          </a:xfrm>
          <a:prstGeom prst="rect">
            <a:avLst/>
          </a:prstGeom>
          <a:noFill/>
          <a:ln>
            <a:noFill/>
          </a:ln>
        </p:spPr>
      </p:pic>
      <p:sp>
        <p:nvSpPr>
          <p:cNvPr id="55" name="Google Shape;55;g23c0efe5483_0_5"/>
          <p:cNvSpPr txBox="1"/>
          <p:nvPr>
            <p:ph type="ctrTitle"/>
          </p:nvPr>
        </p:nvSpPr>
        <p:spPr>
          <a:xfrm>
            <a:off x="318325" y="456275"/>
            <a:ext cx="3243600" cy="3371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100"/>
              <a:buNone/>
            </a:pPr>
            <a:r>
              <a:rPr lang="en" sz="2800">
                <a:solidFill>
                  <a:srgbClr val="005937"/>
                </a:solidFill>
                <a:latin typeface="Lato"/>
                <a:ea typeface="Lato"/>
                <a:cs typeface="Lato"/>
                <a:sym typeface="Lato"/>
              </a:rPr>
              <a:t>Please tell us in the chat window what your name is, if you have preferred pronouns, and where you are located.</a:t>
            </a:r>
            <a:endParaRPr sz="2400">
              <a:solidFill>
                <a:srgbClr val="005937"/>
              </a:solidFill>
              <a:latin typeface="Lato"/>
              <a:ea typeface="Lato"/>
              <a:cs typeface="Lato"/>
              <a:sym typeface="Lato"/>
            </a:endParaRPr>
          </a:p>
        </p:txBody>
      </p:sp>
      <p:pic>
        <p:nvPicPr>
          <p:cNvPr id="56" name="Google Shape;56;g23c0efe5483_0_5"/>
          <p:cNvPicPr preferRelativeResize="0"/>
          <p:nvPr/>
        </p:nvPicPr>
        <p:blipFill rotWithShape="1">
          <a:blip r:embed="rId4">
            <a:alphaModFix/>
          </a:blip>
          <a:srcRect b="0" l="16984" r="16978" t="0"/>
          <a:stretch/>
        </p:blipFill>
        <p:spPr>
          <a:xfrm>
            <a:off x="4216468" y="-417375"/>
            <a:ext cx="5429368" cy="5467861"/>
          </a:xfrm>
          <a:custGeom>
            <a:rect b="b" l="l" r="r" t="t"/>
            <a:pathLst>
              <a:path extrusionOk="0" h="20786" w="18362">
                <a:moveTo>
                  <a:pt x="8862" y="0"/>
                </a:moveTo>
                <a:cubicBezTo>
                  <a:pt x="8123" y="1"/>
                  <a:pt x="7343" y="102"/>
                  <a:pt x="6522" y="316"/>
                </a:cubicBezTo>
                <a:cubicBezTo>
                  <a:pt x="-2182" y="2591"/>
                  <a:pt x="4243" y="8111"/>
                  <a:pt x="2400" y="9292"/>
                </a:cubicBezTo>
                <a:cubicBezTo>
                  <a:pt x="-2369" y="12349"/>
                  <a:pt x="638" y="19741"/>
                  <a:pt x="5584" y="20522"/>
                </a:cubicBezTo>
                <a:cubicBezTo>
                  <a:pt x="12333" y="21588"/>
                  <a:pt x="17076" y="19408"/>
                  <a:pt x="18162" y="14292"/>
                </a:cubicBezTo>
                <a:cubicBezTo>
                  <a:pt x="19231" y="9251"/>
                  <a:pt x="15998" y="-12"/>
                  <a:pt x="8862" y="0"/>
                </a:cubicBezTo>
                <a:close/>
              </a:path>
            </a:pathLst>
          </a:custGeom>
          <a:noFill/>
          <a:ln>
            <a:noFill/>
          </a:ln>
        </p:spPr>
      </p:pic>
      <p:pic>
        <p:nvPicPr>
          <p:cNvPr id="57" name="Google Shape;57;g23c0efe5483_0_5"/>
          <p:cNvPicPr preferRelativeResize="0"/>
          <p:nvPr/>
        </p:nvPicPr>
        <p:blipFill rotWithShape="1">
          <a:blip r:embed="rId5">
            <a:alphaModFix/>
          </a:blip>
          <a:srcRect b="0" l="0" r="0" t="0"/>
          <a:stretch/>
        </p:blipFill>
        <p:spPr>
          <a:xfrm>
            <a:off x="387775" y="4181900"/>
            <a:ext cx="1586584" cy="695075"/>
          </a:xfrm>
          <a:prstGeom prst="rect">
            <a:avLst/>
          </a:prstGeom>
          <a:noFill/>
          <a:ln>
            <a:noFill/>
          </a:ln>
        </p:spPr>
      </p:pic>
      <p:sp>
        <p:nvSpPr>
          <p:cNvPr id="58" name="Google Shape;58;g23c0efe5483_0_5"/>
          <p:cNvSpPr txBox="1"/>
          <p:nvPr/>
        </p:nvSpPr>
        <p:spPr>
          <a:xfrm>
            <a:off x="4483200" y="400150"/>
            <a:ext cx="4660800" cy="383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chemeClr val="lt1"/>
                </a:solidFill>
                <a:latin typeface="Lato Black"/>
                <a:ea typeface="Lato Black"/>
                <a:cs typeface="Lato Black"/>
                <a:sym typeface="Lato Black"/>
              </a:rPr>
              <a:t>WELCOME TO </a:t>
            </a:r>
            <a:endParaRPr sz="3700">
              <a:solidFill>
                <a:schemeClr val="lt1"/>
              </a:solidFill>
              <a:latin typeface="Lato Black"/>
              <a:ea typeface="Lato Black"/>
              <a:cs typeface="Lato Black"/>
              <a:sym typeface="Lato Black"/>
            </a:endParaRPr>
          </a:p>
          <a:p>
            <a:pPr indent="0" lvl="0" marL="0" rtl="0" algn="ctr">
              <a:spcBef>
                <a:spcPts val="0"/>
              </a:spcBef>
              <a:spcAft>
                <a:spcPts val="0"/>
              </a:spcAft>
              <a:buNone/>
            </a:pPr>
            <a:r>
              <a:t/>
            </a:r>
            <a:endParaRPr sz="4000">
              <a:solidFill>
                <a:schemeClr val="lt1"/>
              </a:solidFill>
              <a:latin typeface="Lato Black"/>
              <a:ea typeface="Lato Black"/>
              <a:cs typeface="Lato Black"/>
              <a:sym typeface="Lato Black"/>
            </a:endParaRPr>
          </a:p>
          <a:p>
            <a:pPr indent="0" lvl="0" marL="0" rtl="0" algn="ctr">
              <a:spcBef>
                <a:spcPts val="0"/>
              </a:spcBef>
              <a:spcAft>
                <a:spcPts val="0"/>
              </a:spcAft>
              <a:buNone/>
            </a:pPr>
            <a:r>
              <a:rPr lang="en" sz="4000">
                <a:solidFill>
                  <a:schemeClr val="lt1"/>
                </a:solidFill>
                <a:latin typeface="Lato Black"/>
                <a:ea typeface="Lato Black"/>
                <a:cs typeface="Lato Black"/>
                <a:sym typeface="Lato Black"/>
              </a:rPr>
              <a:t>THE SCHOOL </a:t>
            </a:r>
            <a:endParaRPr sz="4000">
              <a:solidFill>
                <a:schemeClr val="lt1"/>
              </a:solidFill>
              <a:latin typeface="Lato Black"/>
              <a:ea typeface="Lato Black"/>
              <a:cs typeface="Lato Black"/>
              <a:sym typeface="Lato Black"/>
            </a:endParaRPr>
          </a:p>
          <a:p>
            <a:pPr indent="0" lvl="0" marL="0" rtl="0" algn="ctr">
              <a:spcBef>
                <a:spcPts val="0"/>
              </a:spcBef>
              <a:spcAft>
                <a:spcPts val="0"/>
              </a:spcAft>
              <a:buNone/>
            </a:pPr>
            <a:r>
              <a:rPr lang="en" sz="4000">
                <a:solidFill>
                  <a:schemeClr val="lt1"/>
                </a:solidFill>
                <a:latin typeface="Lato Black"/>
                <a:ea typeface="Lato Black"/>
                <a:cs typeface="Lato Black"/>
                <a:sym typeface="Lato Black"/>
              </a:rPr>
              <a:t>FOR LIFE: UNDERSTANDING </a:t>
            </a:r>
            <a:endParaRPr sz="4000">
              <a:solidFill>
                <a:schemeClr val="lt1"/>
              </a:solidFill>
              <a:latin typeface="Lato Black"/>
              <a:ea typeface="Lato Black"/>
              <a:cs typeface="Lato Black"/>
              <a:sym typeface="Lato Black"/>
            </a:endParaRPr>
          </a:p>
          <a:p>
            <a:pPr indent="0" lvl="0" marL="0" rtl="0" algn="ctr">
              <a:spcBef>
                <a:spcPts val="0"/>
              </a:spcBef>
              <a:spcAft>
                <a:spcPts val="0"/>
              </a:spcAft>
              <a:buNone/>
            </a:pPr>
            <a:r>
              <a:rPr lang="en" sz="4000">
                <a:solidFill>
                  <a:schemeClr val="lt1"/>
                </a:solidFill>
                <a:latin typeface="Lato Black"/>
                <a:ea typeface="Lato Black"/>
                <a:cs typeface="Lato Black"/>
                <a:sym typeface="Lato Black"/>
              </a:rPr>
              <a:t>N.F.S GRUNDTVIG</a:t>
            </a:r>
            <a:endParaRPr sz="4000">
              <a:solidFill>
                <a:schemeClr val="lt1"/>
              </a:solidFill>
              <a:latin typeface="Lato Black"/>
              <a:ea typeface="Lato Black"/>
              <a:cs typeface="Lato Black"/>
              <a:sym typeface="Lato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3d2bab64f5_0_17"/>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sz="2000">
                <a:solidFill>
                  <a:srgbClr val="005937"/>
                </a:solidFill>
                <a:latin typeface="Lato Black"/>
                <a:ea typeface="Lato Black"/>
                <a:cs typeface="Lato Black"/>
                <a:sym typeface="Lato Black"/>
              </a:rPr>
              <a:t>THE ROMANTIC</a:t>
            </a:r>
            <a:endParaRPr sz="2000">
              <a:solidFill>
                <a:srgbClr val="005937"/>
              </a:solidFill>
              <a:latin typeface="Lato Black"/>
              <a:ea typeface="Lato Black"/>
              <a:cs typeface="Lato Black"/>
              <a:sym typeface="Lato Black"/>
            </a:endParaRPr>
          </a:p>
        </p:txBody>
      </p:sp>
      <p:sp>
        <p:nvSpPr>
          <p:cNvPr id="133" name="Google Shape;133;g23d2bab64f5_0_17"/>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en" sz="1700">
                <a:latin typeface="Lato"/>
                <a:ea typeface="Lato"/>
                <a:cs typeface="Lato"/>
                <a:sym typeface="Lato"/>
              </a:rPr>
              <a:t>“Imagination and the emotions are just as much a part of a true human being as reason!” </a:t>
            </a:r>
            <a:endParaRPr sz="1700">
              <a:latin typeface="Lato"/>
              <a:ea typeface="Lato"/>
              <a:cs typeface="Lato"/>
              <a:sym typeface="Lato"/>
            </a:endParaRPr>
          </a:p>
          <a:p>
            <a:pPr indent="0" lvl="0" marL="0" rtl="0" algn="ctr">
              <a:lnSpc>
                <a:spcPct val="115000"/>
              </a:lnSpc>
              <a:spcBef>
                <a:spcPts val="1200"/>
              </a:spcBef>
              <a:spcAft>
                <a:spcPts val="0"/>
              </a:spcAft>
              <a:buClr>
                <a:schemeClr val="dk1"/>
              </a:buClr>
              <a:buSzPts val="1100"/>
              <a:buFont typeface="Arial"/>
              <a:buNone/>
            </a:pPr>
            <a:r>
              <a:rPr lang="en" sz="1700">
                <a:latin typeface="Lato"/>
                <a:ea typeface="Lato"/>
                <a:cs typeface="Lato"/>
                <a:sym typeface="Lato"/>
              </a:rPr>
              <a:t>	</a:t>
            </a:r>
            <a:endParaRPr sz="1700">
              <a:latin typeface="Lato"/>
              <a:ea typeface="Lato"/>
              <a:cs typeface="Lato"/>
              <a:sym typeface="Lato"/>
            </a:endParaRPr>
          </a:p>
          <a:p>
            <a:pPr indent="0" lvl="0" marL="0" rtl="0" algn="ctr">
              <a:lnSpc>
                <a:spcPct val="115000"/>
              </a:lnSpc>
              <a:spcBef>
                <a:spcPts val="1200"/>
              </a:spcBef>
              <a:spcAft>
                <a:spcPts val="1200"/>
              </a:spcAft>
              <a:buSzPts val="1100"/>
              <a:buNone/>
            </a:pPr>
            <a:r>
              <a:rPr lang="en" sz="1700">
                <a:latin typeface="Lato"/>
                <a:ea typeface="Lato"/>
                <a:cs typeface="Lato"/>
                <a:sym typeface="Lato"/>
              </a:rPr>
              <a:t>	(Grundtvig 1834)</a:t>
            </a:r>
            <a:endParaRPr sz="1700">
              <a:latin typeface="Lato"/>
              <a:ea typeface="Lato"/>
              <a:cs typeface="Lato"/>
              <a:sym typeface="Lato"/>
            </a:endParaRPr>
          </a:p>
        </p:txBody>
      </p:sp>
      <p:pic>
        <p:nvPicPr>
          <p:cNvPr id="134" name="Google Shape;134;g23d2bab64f5_0_17"/>
          <p:cNvPicPr preferRelativeResize="0"/>
          <p:nvPr/>
        </p:nvPicPr>
        <p:blipFill rotWithShape="1">
          <a:blip r:embed="rId3">
            <a:alphaModFix/>
          </a:blip>
          <a:srcRect b="8814" l="0" r="0" t="8806"/>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35" name="Google Shape;135;g23d2bab64f5_0_17"/>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
        <p:nvSpPr>
          <p:cNvPr id="136" name="Google Shape;136;g23d2bab64f5_0_17"/>
          <p:cNvSpPr txBox="1"/>
          <p:nvPr>
            <p:ph idx="1" type="body"/>
          </p:nvPr>
        </p:nvSpPr>
        <p:spPr>
          <a:xfrm>
            <a:off x="1703215" y="4344175"/>
            <a:ext cx="1676400" cy="4749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rPr b="1" lang="en" sz="1700">
                <a:solidFill>
                  <a:schemeClr val="lt1"/>
                </a:solidFill>
                <a:latin typeface="Lato"/>
                <a:ea typeface="Lato"/>
                <a:cs typeface="Lato"/>
                <a:sym typeface="Lato"/>
              </a:rPr>
              <a:t>Constance Leth</a:t>
            </a:r>
            <a:endParaRPr b="1" sz="17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3d2bab64f5_0_34"/>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sz="2000">
                <a:solidFill>
                  <a:srgbClr val="005937"/>
                </a:solidFill>
                <a:latin typeface="Lato Black"/>
                <a:ea typeface="Lato Black"/>
                <a:cs typeface="Lato Black"/>
                <a:sym typeface="Lato Black"/>
              </a:rPr>
              <a:t>THE MYTHOLOGIST</a:t>
            </a:r>
            <a:endParaRPr sz="2000">
              <a:solidFill>
                <a:srgbClr val="005937"/>
              </a:solidFill>
              <a:latin typeface="Lato Black"/>
              <a:ea typeface="Lato Black"/>
              <a:cs typeface="Lato Black"/>
              <a:sym typeface="Lato Black"/>
            </a:endParaRPr>
          </a:p>
        </p:txBody>
      </p:sp>
      <p:sp>
        <p:nvSpPr>
          <p:cNvPr id="142" name="Google Shape;142;g23d2bab64f5_0_34"/>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en" sz="1600">
                <a:latin typeface="Lato"/>
                <a:ea typeface="Lato"/>
                <a:cs typeface="Lato"/>
                <a:sym typeface="Lato"/>
              </a:rPr>
              <a:t>“A belief in the great importance of Nordic mythology is an integral part of my being.”</a:t>
            </a:r>
            <a:endParaRPr sz="1600">
              <a:latin typeface="Lato"/>
              <a:ea typeface="Lato"/>
              <a:cs typeface="Lato"/>
              <a:sym typeface="Lato"/>
            </a:endParaRPr>
          </a:p>
          <a:p>
            <a:pPr indent="0" lvl="0" marL="0" rtl="0" algn="ctr">
              <a:lnSpc>
                <a:spcPct val="115000"/>
              </a:lnSpc>
              <a:spcBef>
                <a:spcPts val="1200"/>
              </a:spcBef>
              <a:spcAft>
                <a:spcPts val="0"/>
              </a:spcAft>
              <a:buClr>
                <a:schemeClr val="dk1"/>
              </a:buClr>
              <a:buSzPts val="1100"/>
              <a:buFont typeface="Arial"/>
              <a:buNone/>
            </a:pPr>
            <a:r>
              <a:rPr lang="en" sz="1600">
                <a:latin typeface="Lato"/>
                <a:ea typeface="Lato"/>
                <a:cs typeface="Lato"/>
                <a:sym typeface="Lato"/>
              </a:rPr>
              <a:t>	</a:t>
            </a:r>
            <a:endParaRPr sz="1600">
              <a:latin typeface="Lato"/>
              <a:ea typeface="Lato"/>
              <a:cs typeface="Lato"/>
              <a:sym typeface="Lato"/>
            </a:endParaRPr>
          </a:p>
          <a:p>
            <a:pPr indent="0" lvl="0" marL="0" rtl="0" algn="ctr">
              <a:lnSpc>
                <a:spcPct val="115000"/>
              </a:lnSpc>
              <a:spcBef>
                <a:spcPts val="1200"/>
              </a:spcBef>
              <a:spcAft>
                <a:spcPts val="0"/>
              </a:spcAft>
              <a:buClr>
                <a:schemeClr val="dk1"/>
              </a:buClr>
              <a:buSzPts val="1100"/>
              <a:buFont typeface="Arial"/>
              <a:buNone/>
            </a:pPr>
            <a:r>
              <a:rPr lang="en" sz="1600">
                <a:latin typeface="Lato"/>
                <a:ea typeface="Lato"/>
                <a:cs typeface="Lato"/>
                <a:sym typeface="Lato"/>
              </a:rPr>
              <a:t>(Grundtvig in Mythology </a:t>
            </a:r>
            <a:endParaRPr sz="1600">
              <a:latin typeface="Lato"/>
              <a:ea typeface="Lato"/>
              <a:cs typeface="Lato"/>
              <a:sym typeface="Lato"/>
            </a:endParaRPr>
          </a:p>
          <a:p>
            <a:pPr indent="0" lvl="0" marL="0" rtl="0" algn="ctr">
              <a:lnSpc>
                <a:spcPct val="115000"/>
              </a:lnSpc>
              <a:spcBef>
                <a:spcPts val="1200"/>
              </a:spcBef>
              <a:spcAft>
                <a:spcPts val="1200"/>
              </a:spcAft>
              <a:buSzPts val="1100"/>
              <a:buNone/>
            </a:pPr>
            <a:r>
              <a:rPr lang="en" sz="1600">
                <a:latin typeface="Lato"/>
                <a:ea typeface="Lato"/>
                <a:cs typeface="Lato"/>
                <a:sym typeface="Lato"/>
              </a:rPr>
              <a:t>of the North 1808)</a:t>
            </a:r>
            <a:endParaRPr sz="1600">
              <a:latin typeface="Lato"/>
              <a:ea typeface="Lato"/>
              <a:cs typeface="Lato"/>
              <a:sym typeface="Lato"/>
            </a:endParaRPr>
          </a:p>
        </p:txBody>
      </p:sp>
      <p:pic>
        <p:nvPicPr>
          <p:cNvPr id="143" name="Google Shape;143;g23d2bab64f5_0_34"/>
          <p:cNvPicPr preferRelativeResize="0"/>
          <p:nvPr/>
        </p:nvPicPr>
        <p:blipFill rotWithShape="1">
          <a:blip r:embed="rId3">
            <a:alphaModFix/>
          </a:blip>
          <a:srcRect b="0" l="22584" r="22584" t="0"/>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44" name="Google Shape;144;g23d2bab64f5_0_34"/>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23d2bab64f5_0_25"/>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20000"/>
              <a:buNone/>
            </a:pPr>
            <a:r>
              <a:rPr lang="en" sz="2000">
                <a:solidFill>
                  <a:srgbClr val="005937"/>
                </a:solidFill>
                <a:latin typeface="Lato Black"/>
                <a:ea typeface="Lato Black"/>
                <a:cs typeface="Lato Black"/>
                <a:sym typeface="Lato Black"/>
              </a:rPr>
              <a:t>THE PASTOR AND HYMN WRITER</a:t>
            </a:r>
            <a:endParaRPr sz="2000">
              <a:solidFill>
                <a:srgbClr val="005937"/>
              </a:solidFill>
              <a:latin typeface="Lato Black"/>
              <a:ea typeface="Lato Black"/>
              <a:cs typeface="Lato Black"/>
              <a:sym typeface="Lato Black"/>
            </a:endParaRPr>
          </a:p>
        </p:txBody>
      </p:sp>
      <p:sp>
        <p:nvSpPr>
          <p:cNvPr id="150" name="Google Shape;150;g23d2bab64f5_0_25"/>
          <p:cNvSpPr txBox="1"/>
          <p:nvPr>
            <p:ph idx="1" type="body"/>
          </p:nvPr>
        </p:nvSpPr>
        <p:spPr>
          <a:xfrm>
            <a:off x="5776900" y="1389600"/>
            <a:ext cx="2808000" cy="18540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en" sz="1600">
                <a:latin typeface="Lato"/>
                <a:ea typeface="Lato"/>
                <a:cs typeface="Lato"/>
                <a:sym typeface="Lato"/>
              </a:rPr>
              <a:t>“Human comes first, </a:t>
            </a:r>
            <a:endParaRPr sz="1600">
              <a:latin typeface="Lato"/>
              <a:ea typeface="Lato"/>
              <a:cs typeface="Lato"/>
              <a:sym typeface="Lato"/>
            </a:endParaRPr>
          </a:p>
          <a:p>
            <a:pPr indent="0" lvl="0" marL="0" rtl="0" algn="ctr">
              <a:lnSpc>
                <a:spcPct val="115000"/>
              </a:lnSpc>
              <a:spcBef>
                <a:spcPts val="1200"/>
              </a:spcBef>
              <a:spcAft>
                <a:spcPts val="0"/>
              </a:spcAft>
              <a:buClr>
                <a:schemeClr val="dk1"/>
              </a:buClr>
              <a:buSzPts val="1100"/>
              <a:buFont typeface="Arial"/>
              <a:buNone/>
            </a:pPr>
            <a:r>
              <a:rPr lang="en" sz="1600">
                <a:latin typeface="Lato"/>
                <a:ea typeface="Lato"/>
                <a:cs typeface="Lato"/>
                <a:sym typeface="Lato"/>
              </a:rPr>
              <a:t>   and Christian next.” 		 </a:t>
            </a:r>
            <a:endParaRPr sz="1600">
              <a:latin typeface="Lato"/>
              <a:ea typeface="Lato"/>
              <a:cs typeface="Lato"/>
              <a:sym typeface="Lato"/>
            </a:endParaRPr>
          </a:p>
          <a:p>
            <a:pPr indent="0" lvl="0" marL="0" rtl="0" algn="ctr">
              <a:lnSpc>
                <a:spcPct val="115000"/>
              </a:lnSpc>
              <a:spcBef>
                <a:spcPts val="1200"/>
              </a:spcBef>
              <a:spcAft>
                <a:spcPts val="1200"/>
              </a:spcAft>
              <a:buSzPts val="1100"/>
              <a:buNone/>
            </a:pPr>
            <a:r>
              <a:rPr lang="en" sz="1600">
                <a:latin typeface="Lato"/>
                <a:ea typeface="Lato"/>
                <a:cs typeface="Lato"/>
                <a:sym typeface="Lato"/>
              </a:rPr>
              <a:t>	(Grundtvig 1837)</a:t>
            </a:r>
            <a:endParaRPr sz="1600">
              <a:latin typeface="Lato"/>
              <a:ea typeface="Lato"/>
              <a:cs typeface="Lato"/>
              <a:sym typeface="Lato"/>
            </a:endParaRPr>
          </a:p>
        </p:txBody>
      </p:sp>
      <p:pic>
        <p:nvPicPr>
          <p:cNvPr id="151" name="Google Shape;151;g23d2bab64f5_0_25"/>
          <p:cNvPicPr preferRelativeResize="0"/>
          <p:nvPr/>
        </p:nvPicPr>
        <p:blipFill rotWithShape="1">
          <a:blip r:embed="rId3">
            <a:alphaModFix/>
          </a:blip>
          <a:srcRect b="15559" l="0" r="0" t="15559"/>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52" name="Google Shape;152;g23d2bab64f5_0_25"/>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3d2bab64f5_0_57"/>
          <p:cNvSpPr txBox="1"/>
          <p:nvPr>
            <p:ph type="title"/>
          </p:nvPr>
        </p:nvSpPr>
        <p:spPr>
          <a:xfrm>
            <a:off x="311699" y="4428350"/>
            <a:ext cx="7562100" cy="5727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1800"/>
              </a:spcBef>
              <a:spcAft>
                <a:spcPts val="400"/>
              </a:spcAft>
              <a:buSzPts val="1100"/>
              <a:buNone/>
            </a:pPr>
            <a:r>
              <a:rPr lang="en" sz="1600">
                <a:solidFill>
                  <a:srgbClr val="005937"/>
                </a:solidFill>
                <a:latin typeface="Lato"/>
                <a:ea typeface="Lato"/>
                <a:cs typeface="Lato"/>
                <a:sym typeface="Lato"/>
              </a:rPr>
              <a:t>“History is the life of the human race”  (Grundtvig 1859)  </a:t>
            </a:r>
            <a:endParaRPr sz="1600">
              <a:solidFill>
                <a:srgbClr val="005937"/>
              </a:solidFill>
              <a:latin typeface="Lato"/>
              <a:ea typeface="Lato"/>
              <a:cs typeface="Lato"/>
              <a:sym typeface="Lato"/>
            </a:endParaRPr>
          </a:p>
        </p:txBody>
      </p:sp>
      <p:pic>
        <p:nvPicPr>
          <p:cNvPr id="158" name="Google Shape;158;g23d2bab64f5_0_57"/>
          <p:cNvPicPr preferRelativeResize="0"/>
          <p:nvPr/>
        </p:nvPicPr>
        <p:blipFill rotWithShape="1">
          <a:blip r:embed="rId3">
            <a:alphaModFix/>
          </a:blip>
          <a:srcRect b="5428" l="0" r="0" t="5428"/>
          <a:stretch/>
        </p:blipFill>
        <p:spPr>
          <a:xfrm>
            <a:off x="-1" y="0"/>
            <a:ext cx="9143982" cy="4844218"/>
          </a:xfrm>
          <a:custGeom>
            <a:rect b="b" l="l" r="r" t="t"/>
            <a:pathLst>
              <a:path extrusionOk="0" h="18822" w="21600">
                <a:moveTo>
                  <a:pt x="0" y="0"/>
                </a:moveTo>
                <a:lnTo>
                  <a:pt x="0" y="14646"/>
                </a:lnTo>
                <a:cubicBezTo>
                  <a:pt x="0" y="21600"/>
                  <a:pt x="21600" y="11063"/>
                  <a:pt x="21600" y="18822"/>
                </a:cubicBezTo>
                <a:lnTo>
                  <a:pt x="21600" y="0"/>
                </a:lnTo>
                <a:lnTo>
                  <a:pt x="0" y="0"/>
                </a:lnTo>
                <a:close/>
              </a:path>
            </a:pathLst>
          </a:custGeom>
          <a:noFill/>
          <a:ln>
            <a:noFill/>
          </a:ln>
        </p:spPr>
      </p:pic>
      <p:pic>
        <p:nvPicPr>
          <p:cNvPr id="159" name="Google Shape;159;g23d2bab64f5_0_57"/>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
        <p:nvSpPr>
          <p:cNvPr id="160" name="Google Shape;160;g23d2bab64f5_0_57"/>
          <p:cNvSpPr txBox="1"/>
          <p:nvPr/>
        </p:nvSpPr>
        <p:spPr>
          <a:xfrm>
            <a:off x="1135275" y="0"/>
            <a:ext cx="3093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5937"/>
                </a:solidFill>
                <a:latin typeface="Lato Black"/>
                <a:ea typeface="Lato Black"/>
                <a:cs typeface="Lato Black"/>
                <a:sym typeface="Lato Black"/>
              </a:rPr>
              <a:t>THE HISTORIAN</a:t>
            </a:r>
            <a:endParaRPr sz="2800">
              <a:solidFill>
                <a:srgbClr val="005937"/>
              </a:solidFill>
              <a:latin typeface="Lato Black"/>
              <a:ea typeface="Lato Black"/>
              <a:cs typeface="Lato Black"/>
              <a:sym typeface="Lato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3d2bab64f5_0_42"/>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sz="2000">
                <a:solidFill>
                  <a:srgbClr val="005937"/>
                </a:solidFill>
                <a:latin typeface="Lato Black"/>
                <a:ea typeface="Lato Black"/>
                <a:cs typeface="Lato Black"/>
                <a:sym typeface="Lato Black"/>
              </a:rPr>
              <a:t>THE EDUCATOR</a:t>
            </a:r>
            <a:endParaRPr sz="2000">
              <a:solidFill>
                <a:srgbClr val="005937"/>
              </a:solidFill>
              <a:latin typeface="Lato Black"/>
              <a:ea typeface="Lato Black"/>
              <a:cs typeface="Lato Black"/>
              <a:sym typeface="Lato Black"/>
            </a:endParaRPr>
          </a:p>
        </p:txBody>
      </p:sp>
      <p:sp>
        <p:nvSpPr>
          <p:cNvPr id="166" name="Google Shape;166;g23d2bab64f5_0_42"/>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600">
                <a:latin typeface="Lato"/>
                <a:ea typeface="Lato"/>
                <a:cs typeface="Lato"/>
                <a:sym typeface="Lato"/>
              </a:rPr>
              <a:t>The Folk School.</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The People’s School. </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The School for Life!</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	“We can and must all become educated and useful citizens.”</a:t>
            </a:r>
            <a:endParaRPr sz="1600">
              <a:latin typeface="Lato"/>
              <a:ea typeface="Lato"/>
              <a:cs typeface="Lato"/>
              <a:sym typeface="Lato"/>
            </a:endParaRPr>
          </a:p>
          <a:p>
            <a:pPr indent="0" lvl="0" marL="0" rtl="0" algn="l">
              <a:lnSpc>
                <a:spcPct val="115000"/>
              </a:lnSpc>
              <a:spcBef>
                <a:spcPts val="1200"/>
              </a:spcBef>
              <a:spcAft>
                <a:spcPts val="1200"/>
              </a:spcAft>
              <a:buSzPts val="1100"/>
              <a:buNone/>
            </a:pPr>
            <a:r>
              <a:rPr lang="en" sz="1600">
                <a:latin typeface="Lato"/>
                <a:ea typeface="Lato"/>
                <a:cs typeface="Lato"/>
                <a:sym typeface="Lato"/>
              </a:rPr>
              <a:t>		(Grundtvig 1838)</a:t>
            </a:r>
            <a:endParaRPr sz="1600">
              <a:latin typeface="Lato"/>
              <a:ea typeface="Lato"/>
              <a:cs typeface="Lato"/>
              <a:sym typeface="Lato"/>
            </a:endParaRPr>
          </a:p>
        </p:txBody>
      </p:sp>
      <p:pic>
        <p:nvPicPr>
          <p:cNvPr id="167" name="Google Shape;167;g23d2bab64f5_0_42"/>
          <p:cNvPicPr preferRelativeResize="0"/>
          <p:nvPr/>
        </p:nvPicPr>
        <p:blipFill rotWithShape="1">
          <a:blip r:embed="rId3">
            <a:alphaModFix/>
          </a:blip>
          <a:srcRect b="0" l="5822" r="5830" t="0"/>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68" name="Google Shape;168;g23d2bab64f5_0_42"/>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3d2bab64f5_0_50"/>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sz="2000">
                <a:solidFill>
                  <a:srgbClr val="005937"/>
                </a:solidFill>
                <a:latin typeface="Lato Black"/>
                <a:ea typeface="Lato Black"/>
                <a:cs typeface="Lato Black"/>
                <a:sym typeface="Lato Black"/>
              </a:rPr>
              <a:t>THE POLITICIAN</a:t>
            </a:r>
            <a:endParaRPr sz="2000">
              <a:solidFill>
                <a:srgbClr val="005937"/>
              </a:solidFill>
              <a:latin typeface="Lato Black"/>
              <a:ea typeface="Lato Black"/>
              <a:cs typeface="Lato Black"/>
              <a:sym typeface="Lato Black"/>
            </a:endParaRPr>
          </a:p>
        </p:txBody>
      </p:sp>
      <p:sp>
        <p:nvSpPr>
          <p:cNvPr id="174" name="Google Shape;174;g23d2bab64f5_0_50"/>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1900">
                <a:latin typeface="Lato"/>
                <a:ea typeface="Lato"/>
                <a:cs typeface="Lato"/>
                <a:sym typeface="Lato"/>
              </a:rPr>
              <a:t>“Whoever wishes to be free must allow his neighbour to be so too.”</a:t>
            </a:r>
            <a:endParaRPr sz="1900">
              <a:latin typeface="Lato"/>
              <a:ea typeface="Lato"/>
              <a:cs typeface="Lato"/>
              <a:sym typeface="Lato"/>
            </a:endParaRPr>
          </a:p>
          <a:p>
            <a:pPr indent="0" lvl="0" marL="0" rtl="0" algn="l">
              <a:lnSpc>
                <a:spcPct val="115000"/>
              </a:lnSpc>
              <a:spcBef>
                <a:spcPts val="1200"/>
              </a:spcBef>
              <a:spcAft>
                <a:spcPts val="1200"/>
              </a:spcAft>
              <a:buSzPts val="1100"/>
              <a:buNone/>
            </a:pPr>
            <a:r>
              <a:rPr lang="en" sz="1900">
                <a:latin typeface="Lato"/>
                <a:ea typeface="Lato"/>
                <a:cs typeface="Lato"/>
                <a:sym typeface="Lato"/>
              </a:rPr>
              <a:t>	(Grundtvig 1838)</a:t>
            </a:r>
            <a:endParaRPr sz="1900">
              <a:latin typeface="Lato"/>
              <a:ea typeface="Lato"/>
              <a:cs typeface="Lato"/>
              <a:sym typeface="Lato"/>
            </a:endParaRPr>
          </a:p>
        </p:txBody>
      </p:sp>
      <p:pic>
        <p:nvPicPr>
          <p:cNvPr id="175" name="Google Shape;175;g23d2bab64f5_0_50"/>
          <p:cNvPicPr preferRelativeResize="0"/>
          <p:nvPr/>
        </p:nvPicPr>
        <p:blipFill rotWithShape="1">
          <a:blip r:embed="rId3">
            <a:alphaModFix/>
          </a:blip>
          <a:srcRect b="2262" l="0" r="0" t="2262"/>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76" name="Google Shape;176;g23d2bab64f5_0_50"/>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3d2bab64f5_0_75"/>
          <p:cNvSpPr txBox="1"/>
          <p:nvPr>
            <p:ph type="title"/>
          </p:nvPr>
        </p:nvSpPr>
        <p:spPr>
          <a:xfrm>
            <a:off x="5718975" y="555600"/>
            <a:ext cx="2808000" cy="1448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160"/>
              <a:buNone/>
            </a:pPr>
            <a:r>
              <a:rPr lang="en" sz="2000">
                <a:solidFill>
                  <a:srgbClr val="005937"/>
                </a:solidFill>
                <a:latin typeface="Lato Black"/>
                <a:ea typeface="Lato Black"/>
                <a:cs typeface="Lato Black"/>
                <a:sym typeface="Lato Black"/>
              </a:rPr>
              <a:t>GRUNDTVIG WORLDWIDE</a:t>
            </a:r>
            <a:endParaRPr sz="2000">
              <a:solidFill>
                <a:srgbClr val="005937"/>
              </a:solidFill>
              <a:latin typeface="Lato Black"/>
              <a:ea typeface="Lato Black"/>
              <a:cs typeface="Lato Black"/>
              <a:sym typeface="Lato Black"/>
            </a:endParaRPr>
          </a:p>
        </p:txBody>
      </p:sp>
      <p:sp>
        <p:nvSpPr>
          <p:cNvPr id="182" name="Google Shape;182;g23d2bab64f5_0_75"/>
          <p:cNvSpPr txBox="1"/>
          <p:nvPr>
            <p:ph idx="1" type="body"/>
          </p:nvPr>
        </p:nvSpPr>
        <p:spPr>
          <a:xfrm>
            <a:off x="5718975" y="2177875"/>
            <a:ext cx="2808000" cy="2391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200"/>
              <a:buNone/>
            </a:pPr>
            <a:r>
              <a:t/>
            </a:r>
            <a:endParaRPr sz="1600">
              <a:latin typeface="Lato"/>
              <a:ea typeface="Lato"/>
              <a:cs typeface="Lato"/>
              <a:sym typeface="Lato"/>
            </a:endParaRPr>
          </a:p>
        </p:txBody>
      </p:sp>
      <p:pic>
        <p:nvPicPr>
          <p:cNvPr id="183" name="Google Shape;183;g23d2bab64f5_0_75"/>
          <p:cNvPicPr preferRelativeResize="0"/>
          <p:nvPr/>
        </p:nvPicPr>
        <p:blipFill rotWithShape="1">
          <a:blip r:embed="rId3">
            <a:alphaModFix/>
          </a:blip>
          <a:srcRect b="0" l="22363" r="22363" t="0"/>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84" name="Google Shape;184;g23d2bab64f5_0_75"/>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3d2bab64f5_0_89"/>
          <p:cNvSpPr txBox="1"/>
          <p:nvPr>
            <p:ph type="title"/>
          </p:nvPr>
        </p:nvSpPr>
        <p:spPr>
          <a:xfrm>
            <a:off x="311699" y="4428350"/>
            <a:ext cx="7562100" cy="5727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1800"/>
              </a:spcBef>
              <a:spcAft>
                <a:spcPts val="400"/>
              </a:spcAft>
              <a:buSzPts val="2800"/>
              <a:buNone/>
            </a:pPr>
            <a:r>
              <a:rPr lang="en" sz="1600">
                <a:solidFill>
                  <a:srgbClr val="005937"/>
                </a:solidFill>
                <a:latin typeface="Lato"/>
                <a:ea typeface="Lato"/>
                <a:cs typeface="Lato"/>
                <a:sym typeface="Lato"/>
              </a:rPr>
              <a:t>The People’s School in Bangladesh </a:t>
            </a:r>
            <a:endParaRPr sz="1600">
              <a:solidFill>
                <a:srgbClr val="005937"/>
              </a:solidFill>
              <a:latin typeface="Lato"/>
              <a:ea typeface="Lato"/>
              <a:cs typeface="Lato"/>
              <a:sym typeface="Lato"/>
            </a:endParaRPr>
          </a:p>
        </p:txBody>
      </p:sp>
      <p:pic>
        <p:nvPicPr>
          <p:cNvPr id="190" name="Google Shape;190;g23d2bab64f5_0_89"/>
          <p:cNvPicPr preferRelativeResize="0"/>
          <p:nvPr/>
        </p:nvPicPr>
        <p:blipFill rotWithShape="1">
          <a:blip r:embed="rId3">
            <a:alphaModFix/>
          </a:blip>
          <a:srcRect b="6101" l="0" r="0" t="6110"/>
          <a:stretch/>
        </p:blipFill>
        <p:spPr>
          <a:xfrm>
            <a:off x="-1" y="0"/>
            <a:ext cx="9143982" cy="4844218"/>
          </a:xfrm>
          <a:custGeom>
            <a:rect b="b" l="l" r="r" t="t"/>
            <a:pathLst>
              <a:path extrusionOk="0" h="18822" w="21600">
                <a:moveTo>
                  <a:pt x="0" y="0"/>
                </a:moveTo>
                <a:lnTo>
                  <a:pt x="0" y="14646"/>
                </a:lnTo>
                <a:cubicBezTo>
                  <a:pt x="0" y="21600"/>
                  <a:pt x="21600" y="11063"/>
                  <a:pt x="21600" y="18822"/>
                </a:cubicBezTo>
                <a:lnTo>
                  <a:pt x="21600" y="0"/>
                </a:lnTo>
                <a:lnTo>
                  <a:pt x="0" y="0"/>
                </a:lnTo>
                <a:close/>
              </a:path>
            </a:pathLst>
          </a:custGeom>
          <a:noFill/>
          <a:ln>
            <a:noFill/>
          </a:ln>
        </p:spPr>
      </p:pic>
      <p:pic>
        <p:nvPicPr>
          <p:cNvPr id="191" name="Google Shape;191;g23d2bab64f5_0_89"/>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3d2bab64f5_0_95"/>
          <p:cNvSpPr txBox="1"/>
          <p:nvPr>
            <p:ph type="title"/>
          </p:nvPr>
        </p:nvSpPr>
        <p:spPr>
          <a:xfrm>
            <a:off x="311699" y="4428350"/>
            <a:ext cx="7562100" cy="5727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1800"/>
              </a:spcBef>
              <a:spcAft>
                <a:spcPts val="400"/>
              </a:spcAft>
              <a:buSzPts val="2800"/>
              <a:buNone/>
            </a:pPr>
            <a:r>
              <a:rPr lang="en" sz="1600">
                <a:solidFill>
                  <a:srgbClr val="005937"/>
                </a:solidFill>
                <a:latin typeface="Lato"/>
                <a:ea typeface="Lato"/>
                <a:cs typeface="Lato"/>
                <a:sym typeface="Lato"/>
              </a:rPr>
              <a:t>The People’s School in Bangladesh </a:t>
            </a:r>
            <a:endParaRPr sz="1600">
              <a:solidFill>
                <a:srgbClr val="005937"/>
              </a:solidFill>
              <a:latin typeface="Lato"/>
              <a:ea typeface="Lato"/>
              <a:cs typeface="Lato"/>
              <a:sym typeface="Lato"/>
            </a:endParaRPr>
          </a:p>
        </p:txBody>
      </p:sp>
      <p:pic>
        <p:nvPicPr>
          <p:cNvPr id="197" name="Google Shape;197;g23d2bab64f5_0_95"/>
          <p:cNvPicPr preferRelativeResize="0"/>
          <p:nvPr/>
        </p:nvPicPr>
        <p:blipFill rotWithShape="1">
          <a:blip r:embed="rId3">
            <a:alphaModFix/>
          </a:blip>
          <a:srcRect b="1361" l="0" r="0" t="1361"/>
          <a:stretch/>
        </p:blipFill>
        <p:spPr>
          <a:xfrm>
            <a:off x="-1" y="0"/>
            <a:ext cx="9143982" cy="4844218"/>
          </a:xfrm>
          <a:custGeom>
            <a:rect b="b" l="l" r="r" t="t"/>
            <a:pathLst>
              <a:path extrusionOk="0" h="18822" w="21600">
                <a:moveTo>
                  <a:pt x="0" y="0"/>
                </a:moveTo>
                <a:lnTo>
                  <a:pt x="0" y="14646"/>
                </a:lnTo>
                <a:cubicBezTo>
                  <a:pt x="0" y="21600"/>
                  <a:pt x="21600" y="11063"/>
                  <a:pt x="21600" y="18822"/>
                </a:cubicBezTo>
                <a:lnTo>
                  <a:pt x="21600" y="0"/>
                </a:lnTo>
                <a:lnTo>
                  <a:pt x="0" y="0"/>
                </a:lnTo>
                <a:close/>
              </a:path>
            </a:pathLst>
          </a:custGeom>
          <a:noFill/>
          <a:ln>
            <a:noFill/>
          </a:ln>
        </p:spPr>
      </p:pic>
      <p:pic>
        <p:nvPicPr>
          <p:cNvPr id="198" name="Google Shape;198;g23d2bab64f5_0_95"/>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3d2bab64f5_0_101"/>
          <p:cNvSpPr txBox="1"/>
          <p:nvPr>
            <p:ph type="title"/>
          </p:nvPr>
        </p:nvSpPr>
        <p:spPr>
          <a:xfrm>
            <a:off x="311699" y="4428350"/>
            <a:ext cx="7562100" cy="572700"/>
          </a:xfrm>
          <a:prstGeom prst="rect">
            <a:avLst/>
          </a:prstGeom>
          <a:noFill/>
          <a:ln>
            <a:noFill/>
          </a:ln>
        </p:spPr>
        <p:txBody>
          <a:bodyPr anchorCtr="0" anchor="b" bIns="91425" lIns="91425" spcFirstLastPara="1" rIns="91425" wrap="square" tIns="91425">
            <a:normAutofit/>
          </a:bodyPr>
          <a:lstStyle/>
          <a:p>
            <a:pPr indent="0" lvl="0" marL="0" rtl="0" algn="l">
              <a:lnSpc>
                <a:spcPct val="115000"/>
              </a:lnSpc>
              <a:spcBef>
                <a:spcPts val="1800"/>
              </a:spcBef>
              <a:spcAft>
                <a:spcPts val="400"/>
              </a:spcAft>
              <a:buSzPts val="1100"/>
              <a:buNone/>
            </a:pPr>
            <a:r>
              <a:rPr lang="en" sz="1600">
                <a:solidFill>
                  <a:srgbClr val="005937"/>
                </a:solidFill>
                <a:latin typeface="Lato"/>
                <a:ea typeface="Lato"/>
                <a:cs typeface="Lato"/>
                <a:sym typeface="Lato"/>
              </a:rPr>
              <a:t>The Grundtvig Institute in Nigeria</a:t>
            </a:r>
            <a:endParaRPr sz="1600">
              <a:solidFill>
                <a:srgbClr val="005937"/>
              </a:solidFill>
              <a:latin typeface="Lato"/>
              <a:ea typeface="Lato"/>
              <a:cs typeface="Lato"/>
              <a:sym typeface="Lato"/>
            </a:endParaRPr>
          </a:p>
        </p:txBody>
      </p:sp>
      <p:pic>
        <p:nvPicPr>
          <p:cNvPr id="204" name="Google Shape;204;g23d2bab64f5_0_101"/>
          <p:cNvPicPr preferRelativeResize="0"/>
          <p:nvPr/>
        </p:nvPicPr>
        <p:blipFill rotWithShape="1">
          <a:blip r:embed="rId3">
            <a:alphaModFix/>
          </a:blip>
          <a:srcRect b="14698" l="0" r="0" t="14705"/>
          <a:stretch/>
        </p:blipFill>
        <p:spPr>
          <a:xfrm>
            <a:off x="-1" y="0"/>
            <a:ext cx="9143982" cy="4844218"/>
          </a:xfrm>
          <a:custGeom>
            <a:rect b="b" l="l" r="r" t="t"/>
            <a:pathLst>
              <a:path extrusionOk="0" h="18822" w="21600">
                <a:moveTo>
                  <a:pt x="0" y="0"/>
                </a:moveTo>
                <a:lnTo>
                  <a:pt x="0" y="14646"/>
                </a:lnTo>
                <a:cubicBezTo>
                  <a:pt x="0" y="21600"/>
                  <a:pt x="21600" y="11063"/>
                  <a:pt x="21600" y="18822"/>
                </a:cubicBezTo>
                <a:lnTo>
                  <a:pt x="21600" y="0"/>
                </a:lnTo>
                <a:lnTo>
                  <a:pt x="0" y="0"/>
                </a:lnTo>
                <a:close/>
              </a:path>
            </a:pathLst>
          </a:custGeom>
          <a:noFill/>
          <a:ln>
            <a:noFill/>
          </a:ln>
        </p:spPr>
      </p:pic>
      <p:pic>
        <p:nvPicPr>
          <p:cNvPr id="205" name="Google Shape;205;g23d2bab64f5_0_101"/>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2"/>
          <p:cNvPicPr preferRelativeResize="0"/>
          <p:nvPr/>
        </p:nvPicPr>
        <p:blipFill rotWithShape="1">
          <a:blip r:embed="rId3">
            <a:alphaModFix/>
          </a:blip>
          <a:srcRect b="0" l="0" r="0" t="0"/>
          <a:stretch/>
        </p:blipFill>
        <p:spPr>
          <a:xfrm>
            <a:off x="3639429" y="3771950"/>
            <a:ext cx="1189370" cy="1055100"/>
          </a:xfrm>
          <a:prstGeom prst="rect">
            <a:avLst/>
          </a:prstGeom>
          <a:noFill/>
          <a:ln>
            <a:noFill/>
          </a:ln>
        </p:spPr>
      </p:pic>
      <p:sp>
        <p:nvSpPr>
          <p:cNvPr id="64" name="Google Shape;64;p2"/>
          <p:cNvSpPr txBox="1"/>
          <p:nvPr>
            <p:ph type="ctrTitle"/>
          </p:nvPr>
        </p:nvSpPr>
        <p:spPr>
          <a:xfrm>
            <a:off x="305025" y="521300"/>
            <a:ext cx="3552600" cy="2567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sz="3100">
                <a:solidFill>
                  <a:srgbClr val="005937"/>
                </a:solidFill>
                <a:latin typeface="Lato Black"/>
                <a:ea typeface="Lato Black"/>
                <a:cs typeface="Lato Black"/>
                <a:sym typeface="Lato Black"/>
              </a:rPr>
              <a:t>THE SCHOOL </a:t>
            </a:r>
            <a:endParaRPr sz="3100">
              <a:solidFill>
                <a:srgbClr val="005937"/>
              </a:solidFill>
              <a:latin typeface="Lato Black"/>
              <a:ea typeface="Lato Black"/>
              <a:cs typeface="Lato Black"/>
              <a:sym typeface="Lato Black"/>
            </a:endParaRPr>
          </a:p>
          <a:p>
            <a:pPr indent="0" lvl="0" marL="0" rtl="0" algn="l">
              <a:lnSpc>
                <a:spcPct val="100000"/>
              </a:lnSpc>
              <a:spcBef>
                <a:spcPts val="0"/>
              </a:spcBef>
              <a:spcAft>
                <a:spcPts val="0"/>
              </a:spcAft>
              <a:buSzPts val="5200"/>
              <a:buNone/>
            </a:pPr>
            <a:r>
              <a:rPr lang="en" sz="3100">
                <a:solidFill>
                  <a:srgbClr val="005937"/>
                </a:solidFill>
                <a:latin typeface="Lato Black"/>
                <a:ea typeface="Lato Black"/>
                <a:cs typeface="Lato Black"/>
                <a:sym typeface="Lato Black"/>
              </a:rPr>
              <a:t>FOR LIFE: UNDERSTANDING </a:t>
            </a:r>
            <a:endParaRPr sz="3100">
              <a:solidFill>
                <a:srgbClr val="005937"/>
              </a:solidFill>
              <a:latin typeface="Lato Black"/>
              <a:ea typeface="Lato Black"/>
              <a:cs typeface="Lato Black"/>
              <a:sym typeface="Lato Black"/>
            </a:endParaRPr>
          </a:p>
          <a:p>
            <a:pPr indent="0" lvl="0" marL="0" rtl="0" algn="l">
              <a:lnSpc>
                <a:spcPct val="100000"/>
              </a:lnSpc>
              <a:spcBef>
                <a:spcPts val="0"/>
              </a:spcBef>
              <a:spcAft>
                <a:spcPts val="0"/>
              </a:spcAft>
              <a:buClr>
                <a:srgbClr val="000000"/>
              </a:buClr>
              <a:buSzPts val="5200"/>
              <a:buFont typeface="Arial"/>
              <a:buNone/>
            </a:pPr>
            <a:r>
              <a:rPr lang="en" sz="3100">
                <a:solidFill>
                  <a:srgbClr val="005937"/>
                </a:solidFill>
                <a:latin typeface="Lato Black"/>
                <a:ea typeface="Lato Black"/>
                <a:cs typeface="Lato Black"/>
                <a:sym typeface="Lato Black"/>
              </a:rPr>
              <a:t>N.F.S GRUNDTVIG</a:t>
            </a:r>
            <a:endParaRPr sz="3100">
              <a:solidFill>
                <a:srgbClr val="005937"/>
              </a:solidFill>
              <a:latin typeface="Lato Black"/>
              <a:ea typeface="Lato Black"/>
              <a:cs typeface="Lato Black"/>
              <a:sym typeface="Lato Black"/>
            </a:endParaRPr>
          </a:p>
        </p:txBody>
      </p:sp>
      <p:sp>
        <p:nvSpPr>
          <p:cNvPr id="65" name="Google Shape;65;p2"/>
          <p:cNvSpPr txBox="1"/>
          <p:nvPr>
            <p:ph idx="1" type="subTitle"/>
          </p:nvPr>
        </p:nvSpPr>
        <p:spPr>
          <a:xfrm>
            <a:off x="305025" y="3088525"/>
            <a:ext cx="3334500" cy="1055100"/>
          </a:xfrm>
          <a:prstGeom prst="rect">
            <a:avLst/>
          </a:prstGeom>
          <a:noFill/>
          <a:ln>
            <a:noFill/>
          </a:ln>
        </p:spPr>
        <p:txBody>
          <a:bodyPr anchorCtr="0" anchor="t" bIns="91425" lIns="91425" spcFirstLastPara="1" rIns="91425" wrap="square" tIns="91425">
            <a:normAutofit/>
          </a:bodyPr>
          <a:lstStyle/>
          <a:p>
            <a:pPr indent="0" lvl="0" marL="0" rtl="0" algn="l">
              <a:lnSpc>
                <a:spcPct val="80000"/>
              </a:lnSpc>
              <a:spcBef>
                <a:spcPts val="0"/>
              </a:spcBef>
              <a:spcAft>
                <a:spcPts val="0"/>
              </a:spcAft>
              <a:buSzPts val="1100"/>
              <a:buNone/>
            </a:pPr>
            <a:r>
              <a:rPr lang="en" sz="1779">
                <a:solidFill>
                  <a:srgbClr val="005937"/>
                </a:solidFill>
                <a:latin typeface="Lato"/>
                <a:ea typeface="Lato"/>
                <a:cs typeface="Lato"/>
                <a:sym typeface="Lato"/>
              </a:rPr>
              <a:t>ANDERS HOLM</a:t>
            </a:r>
            <a:endParaRPr sz="1779">
              <a:solidFill>
                <a:srgbClr val="005937"/>
              </a:solidFill>
              <a:latin typeface="Lato"/>
              <a:ea typeface="Lato"/>
              <a:cs typeface="Lato"/>
              <a:sym typeface="Lato"/>
            </a:endParaRPr>
          </a:p>
          <a:p>
            <a:pPr indent="0" lvl="0" marL="0" rtl="0" algn="l">
              <a:lnSpc>
                <a:spcPct val="80000"/>
              </a:lnSpc>
              <a:spcBef>
                <a:spcPts val="0"/>
              </a:spcBef>
              <a:spcAft>
                <a:spcPts val="0"/>
              </a:spcAft>
              <a:buClr>
                <a:schemeClr val="dk1"/>
              </a:buClr>
              <a:buSzPts val="1100"/>
              <a:buFont typeface="Arial"/>
              <a:buNone/>
            </a:pPr>
            <a:r>
              <a:rPr lang="en" sz="1179">
                <a:solidFill>
                  <a:srgbClr val="005937"/>
                </a:solidFill>
                <a:latin typeface="Lato"/>
                <a:ea typeface="Lato"/>
                <a:cs typeface="Lato"/>
                <a:sym typeface="Lato"/>
              </a:rPr>
              <a:t>Hosted by: Dawn Jackman Murphy, FEAA VP</a:t>
            </a:r>
            <a:endParaRPr sz="1179">
              <a:solidFill>
                <a:srgbClr val="005937"/>
              </a:solidFill>
              <a:latin typeface="Lato"/>
              <a:ea typeface="Lato"/>
              <a:cs typeface="Lato"/>
              <a:sym typeface="Lato"/>
            </a:endParaRPr>
          </a:p>
          <a:p>
            <a:pPr indent="0" lvl="0" marL="0" rtl="0" algn="l">
              <a:lnSpc>
                <a:spcPct val="80000"/>
              </a:lnSpc>
              <a:spcBef>
                <a:spcPts val="0"/>
              </a:spcBef>
              <a:spcAft>
                <a:spcPts val="0"/>
              </a:spcAft>
              <a:buSzPts val="1100"/>
              <a:buNone/>
            </a:pPr>
            <a:r>
              <a:rPr lang="en" sz="1179">
                <a:solidFill>
                  <a:srgbClr val="005937"/>
                </a:solidFill>
                <a:latin typeface="Lato"/>
                <a:ea typeface="Lato"/>
                <a:cs typeface="Lato"/>
                <a:sym typeface="Lato"/>
              </a:rPr>
              <a:t>Jerry Jackson, FEAA President</a:t>
            </a:r>
            <a:endParaRPr sz="1179">
              <a:solidFill>
                <a:srgbClr val="005937"/>
              </a:solidFill>
              <a:latin typeface="Lato"/>
              <a:ea typeface="Lato"/>
              <a:cs typeface="Lato"/>
              <a:sym typeface="Lato"/>
            </a:endParaRPr>
          </a:p>
        </p:txBody>
      </p:sp>
      <p:pic>
        <p:nvPicPr>
          <p:cNvPr id="66" name="Google Shape;66;p2"/>
          <p:cNvPicPr preferRelativeResize="0"/>
          <p:nvPr/>
        </p:nvPicPr>
        <p:blipFill rotWithShape="1">
          <a:blip r:embed="rId4">
            <a:alphaModFix/>
          </a:blip>
          <a:srcRect b="15887" l="0" r="0" t="15894"/>
          <a:stretch/>
        </p:blipFill>
        <p:spPr>
          <a:xfrm>
            <a:off x="4220025" y="-417375"/>
            <a:ext cx="5429368" cy="5467861"/>
          </a:xfrm>
          <a:custGeom>
            <a:rect b="b" l="l" r="r" t="t"/>
            <a:pathLst>
              <a:path extrusionOk="0" h="20786" w="18362">
                <a:moveTo>
                  <a:pt x="8862" y="0"/>
                </a:moveTo>
                <a:cubicBezTo>
                  <a:pt x="8123" y="1"/>
                  <a:pt x="7343" y="102"/>
                  <a:pt x="6522" y="316"/>
                </a:cubicBezTo>
                <a:cubicBezTo>
                  <a:pt x="-2182" y="2591"/>
                  <a:pt x="4243" y="8111"/>
                  <a:pt x="2400" y="9292"/>
                </a:cubicBezTo>
                <a:cubicBezTo>
                  <a:pt x="-2369" y="12349"/>
                  <a:pt x="638" y="19741"/>
                  <a:pt x="5584" y="20522"/>
                </a:cubicBezTo>
                <a:cubicBezTo>
                  <a:pt x="12333" y="21588"/>
                  <a:pt x="17076" y="19408"/>
                  <a:pt x="18162" y="14292"/>
                </a:cubicBezTo>
                <a:cubicBezTo>
                  <a:pt x="19231" y="9251"/>
                  <a:pt x="15998" y="-12"/>
                  <a:pt x="8862" y="0"/>
                </a:cubicBezTo>
                <a:close/>
              </a:path>
            </a:pathLst>
          </a:custGeom>
          <a:noFill/>
          <a:ln>
            <a:noFill/>
          </a:ln>
        </p:spPr>
      </p:pic>
      <p:pic>
        <p:nvPicPr>
          <p:cNvPr id="67" name="Google Shape;67;p2"/>
          <p:cNvPicPr preferRelativeResize="0"/>
          <p:nvPr/>
        </p:nvPicPr>
        <p:blipFill rotWithShape="1">
          <a:blip r:embed="rId5">
            <a:alphaModFix/>
          </a:blip>
          <a:srcRect b="0" l="0" r="0" t="0"/>
          <a:stretch/>
        </p:blipFill>
        <p:spPr>
          <a:xfrm>
            <a:off x="387775" y="4181900"/>
            <a:ext cx="1586584" cy="695075"/>
          </a:xfrm>
          <a:prstGeom prst="rect">
            <a:avLst/>
          </a:prstGeom>
          <a:noFill/>
          <a:ln>
            <a:noFill/>
          </a:ln>
        </p:spPr>
      </p:pic>
      <p:sp>
        <p:nvSpPr>
          <p:cNvPr id="68" name="Google Shape;68;p2"/>
          <p:cNvSpPr txBox="1"/>
          <p:nvPr/>
        </p:nvSpPr>
        <p:spPr>
          <a:xfrm>
            <a:off x="387775" y="146200"/>
            <a:ext cx="4523700" cy="63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23d2bab64f5_0_114"/>
          <p:cNvPicPr preferRelativeResize="0"/>
          <p:nvPr/>
        </p:nvPicPr>
        <p:blipFill rotWithShape="1">
          <a:blip r:embed="rId3">
            <a:alphaModFix/>
          </a:blip>
          <a:srcRect b="0" l="0" r="0" t="0"/>
          <a:stretch/>
        </p:blipFill>
        <p:spPr>
          <a:xfrm>
            <a:off x="8132972" y="4569025"/>
            <a:ext cx="827854" cy="362675"/>
          </a:xfrm>
          <a:prstGeom prst="rect">
            <a:avLst/>
          </a:prstGeom>
          <a:noFill/>
          <a:ln>
            <a:noFill/>
          </a:ln>
        </p:spPr>
      </p:pic>
      <p:pic>
        <p:nvPicPr>
          <p:cNvPr id="211" name="Google Shape;211;g23d2bab64f5_0_114"/>
          <p:cNvPicPr preferRelativeResize="0"/>
          <p:nvPr/>
        </p:nvPicPr>
        <p:blipFill rotWithShape="1">
          <a:blip r:embed="rId4">
            <a:alphaModFix/>
          </a:blip>
          <a:srcRect b="0" l="0" r="0" t="0"/>
          <a:stretch/>
        </p:blipFill>
        <p:spPr>
          <a:xfrm>
            <a:off x="8373650" y="0"/>
            <a:ext cx="770350" cy="1340925"/>
          </a:xfrm>
          <a:prstGeom prst="rect">
            <a:avLst/>
          </a:prstGeom>
          <a:noFill/>
          <a:ln>
            <a:noFill/>
          </a:ln>
        </p:spPr>
      </p:pic>
      <p:pic>
        <p:nvPicPr>
          <p:cNvPr id="212" name="Google Shape;212;g23d2bab64f5_0_114"/>
          <p:cNvPicPr preferRelativeResize="0"/>
          <p:nvPr/>
        </p:nvPicPr>
        <p:blipFill rotWithShape="1">
          <a:blip r:embed="rId5">
            <a:alphaModFix/>
          </a:blip>
          <a:srcRect b="0" l="0" r="0" t="0"/>
          <a:stretch/>
        </p:blipFill>
        <p:spPr>
          <a:xfrm>
            <a:off x="0" y="4426550"/>
            <a:ext cx="584875" cy="716950"/>
          </a:xfrm>
          <a:prstGeom prst="rect">
            <a:avLst/>
          </a:prstGeom>
          <a:noFill/>
          <a:ln>
            <a:noFill/>
          </a:ln>
        </p:spPr>
      </p:pic>
      <p:pic>
        <p:nvPicPr>
          <p:cNvPr id="213" name="Google Shape;213;g23d2bab64f5_0_114"/>
          <p:cNvPicPr preferRelativeResize="0"/>
          <p:nvPr/>
        </p:nvPicPr>
        <p:blipFill rotWithShape="1">
          <a:blip r:embed="rId6">
            <a:alphaModFix/>
          </a:blip>
          <a:srcRect b="12700" l="9167" r="8242" t="11201"/>
          <a:stretch/>
        </p:blipFill>
        <p:spPr>
          <a:xfrm>
            <a:off x="1057874" y="1963950"/>
            <a:ext cx="3090763" cy="2967744"/>
          </a:xfrm>
          <a:prstGeom prst="rect">
            <a:avLst/>
          </a:prstGeom>
          <a:noFill/>
          <a:ln>
            <a:noFill/>
          </a:ln>
        </p:spPr>
      </p:pic>
      <p:pic>
        <p:nvPicPr>
          <p:cNvPr id="214" name="Google Shape;214;g23d2bab64f5_0_114"/>
          <p:cNvPicPr preferRelativeResize="0"/>
          <p:nvPr/>
        </p:nvPicPr>
        <p:blipFill>
          <a:blip r:embed="rId7">
            <a:alphaModFix/>
          </a:blip>
          <a:stretch>
            <a:fillRect/>
          </a:stretch>
        </p:blipFill>
        <p:spPr>
          <a:xfrm>
            <a:off x="4481436" y="1963950"/>
            <a:ext cx="3504614" cy="2967749"/>
          </a:xfrm>
          <a:prstGeom prst="rect">
            <a:avLst/>
          </a:prstGeom>
          <a:noFill/>
          <a:ln>
            <a:noFill/>
          </a:ln>
        </p:spPr>
      </p:pic>
      <p:pic>
        <p:nvPicPr>
          <p:cNvPr id="215" name="Google Shape;215;g23d2bab64f5_0_114"/>
          <p:cNvPicPr preferRelativeResize="0"/>
          <p:nvPr/>
        </p:nvPicPr>
        <p:blipFill>
          <a:blip r:embed="rId8">
            <a:alphaModFix/>
          </a:blip>
          <a:stretch>
            <a:fillRect/>
          </a:stretch>
        </p:blipFill>
        <p:spPr>
          <a:xfrm>
            <a:off x="1038098" y="63149"/>
            <a:ext cx="6947961" cy="17601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23d2bab64f5_0_123"/>
          <p:cNvPicPr preferRelativeResize="0"/>
          <p:nvPr/>
        </p:nvPicPr>
        <p:blipFill rotWithShape="1">
          <a:blip r:embed="rId3">
            <a:alphaModFix/>
          </a:blip>
          <a:srcRect b="0" l="0" r="0" t="0"/>
          <a:stretch/>
        </p:blipFill>
        <p:spPr>
          <a:xfrm>
            <a:off x="8132972" y="4569025"/>
            <a:ext cx="827854" cy="362675"/>
          </a:xfrm>
          <a:prstGeom prst="rect">
            <a:avLst/>
          </a:prstGeom>
          <a:noFill/>
          <a:ln>
            <a:noFill/>
          </a:ln>
        </p:spPr>
      </p:pic>
      <p:pic>
        <p:nvPicPr>
          <p:cNvPr id="221" name="Google Shape;221;g23d2bab64f5_0_123"/>
          <p:cNvPicPr preferRelativeResize="0"/>
          <p:nvPr/>
        </p:nvPicPr>
        <p:blipFill rotWithShape="1">
          <a:blip r:embed="rId4">
            <a:alphaModFix/>
          </a:blip>
          <a:srcRect b="0" l="0" r="0" t="0"/>
          <a:stretch/>
        </p:blipFill>
        <p:spPr>
          <a:xfrm>
            <a:off x="8373650" y="0"/>
            <a:ext cx="770350" cy="1340925"/>
          </a:xfrm>
          <a:prstGeom prst="rect">
            <a:avLst/>
          </a:prstGeom>
          <a:noFill/>
          <a:ln>
            <a:noFill/>
          </a:ln>
        </p:spPr>
      </p:pic>
      <p:pic>
        <p:nvPicPr>
          <p:cNvPr id="222" name="Google Shape;222;g23d2bab64f5_0_123"/>
          <p:cNvPicPr preferRelativeResize="0"/>
          <p:nvPr/>
        </p:nvPicPr>
        <p:blipFill rotWithShape="1">
          <a:blip r:embed="rId5">
            <a:alphaModFix/>
          </a:blip>
          <a:srcRect b="0" l="0" r="0" t="0"/>
          <a:stretch/>
        </p:blipFill>
        <p:spPr>
          <a:xfrm>
            <a:off x="0" y="4426550"/>
            <a:ext cx="584875" cy="716950"/>
          </a:xfrm>
          <a:prstGeom prst="rect">
            <a:avLst/>
          </a:prstGeom>
          <a:noFill/>
          <a:ln>
            <a:noFill/>
          </a:ln>
        </p:spPr>
      </p:pic>
      <p:pic>
        <p:nvPicPr>
          <p:cNvPr id="223" name="Google Shape;223;g23d2bab64f5_0_123"/>
          <p:cNvPicPr preferRelativeResize="0"/>
          <p:nvPr/>
        </p:nvPicPr>
        <p:blipFill>
          <a:blip r:embed="rId6">
            <a:alphaModFix/>
          </a:blip>
          <a:stretch>
            <a:fillRect/>
          </a:stretch>
        </p:blipFill>
        <p:spPr>
          <a:xfrm>
            <a:off x="1106188" y="163975"/>
            <a:ext cx="6931624" cy="45947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g23d2bab64f5_0_133"/>
          <p:cNvPicPr preferRelativeResize="0"/>
          <p:nvPr/>
        </p:nvPicPr>
        <p:blipFill rotWithShape="1">
          <a:blip r:embed="rId3">
            <a:alphaModFix/>
          </a:blip>
          <a:srcRect b="0" l="0" r="0" t="0"/>
          <a:stretch/>
        </p:blipFill>
        <p:spPr>
          <a:xfrm>
            <a:off x="8373650" y="0"/>
            <a:ext cx="770350" cy="1340925"/>
          </a:xfrm>
          <a:prstGeom prst="rect">
            <a:avLst/>
          </a:prstGeom>
          <a:noFill/>
          <a:ln>
            <a:noFill/>
          </a:ln>
        </p:spPr>
      </p:pic>
      <p:pic>
        <p:nvPicPr>
          <p:cNvPr id="229" name="Google Shape;229;g23d2bab64f5_0_133"/>
          <p:cNvPicPr preferRelativeResize="0"/>
          <p:nvPr/>
        </p:nvPicPr>
        <p:blipFill rotWithShape="1">
          <a:blip r:embed="rId4">
            <a:alphaModFix/>
          </a:blip>
          <a:srcRect b="0" l="0" r="0" t="0"/>
          <a:stretch/>
        </p:blipFill>
        <p:spPr>
          <a:xfrm>
            <a:off x="0" y="4426550"/>
            <a:ext cx="584875" cy="716950"/>
          </a:xfrm>
          <a:prstGeom prst="rect">
            <a:avLst/>
          </a:prstGeom>
          <a:noFill/>
          <a:ln>
            <a:noFill/>
          </a:ln>
        </p:spPr>
      </p:pic>
      <p:pic>
        <p:nvPicPr>
          <p:cNvPr id="230" name="Google Shape;230;g23d2bab64f5_0_133"/>
          <p:cNvPicPr preferRelativeResize="0"/>
          <p:nvPr/>
        </p:nvPicPr>
        <p:blipFill>
          <a:blip r:embed="rId5">
            <a:alphaModFix/>
          </a:blip>
          <a:stretch>
            <a:fillRect/>
          </a:stretch>
        </p:blipFill>
        <p:spPr>
          <a:xfrm>
            <a:off x="966788" y="916975"/>
            <a:ext cx="7210425" cy="3133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3c0efe5483_0_48"/>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sz="2000">
                <a:solidFill>
                  <a:srgbClr val="005937"/>
                </a:solidFill>
                <a:latin typeface="Lato Black"/>
                <a:ea typeface="Lato Black"/>
                <a:cs typeface="Lato Black"/>
                <a:sym typeface="Lato Black"/>
              </a:rPr>
              <a:t>GRUNDTVIG</a:t>
            </a:r>
            <a:r>
              <a:rPr lang="en" sz="2000">
                <a:solidFill>
                  <a:srgbClr val="005937"/>
                </a:solidFill>
                <a:latin typeface="Lato Black"/>
                <a:ea typeface="Lato Black"/>
                <a:cs typeface="Lato Black"/>
                <a:sym typeface="Lato Black"/>
              </a:rPr>
              <a:t> TODAY</a:t>
            </a:r>
            <a:endParaRPr sz="2000">
              <a:solidFill>
                <a:srgbClr val="005937"/>
              </a:solidFill>
              <a:latin typeface="Lato Black"/>
              <a:ea typeface="Lato Black"/>
              <a:cs typeface="Lato Black"/>
              <a:sym typeface="Lato Black"/>
            </a:endParaRPr>
          </a:p>
        </p:txBody>
      </p:sp>
      <p:sp>
        <p:nvSpPr>
          <p:cNvPr id="236" name="Google Shape;236;g23c0efe5483_0_48"/>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100"/>
              <a:buNone/>
            </a:pPr>
            <a:r>
              <a:rPr lang="en" sz="1600">
                <a:latin typeface="Lato"/>
                <a:ea typeface="Lato"/>
                <a:cs typeface="Lato"/>
                <a:sym typeface="Lato"/>
              </a:rPr>
              <a:t>Why Does He Matter?</a:t>
            </a:r>
            <a:endParaRPr sz="1600">
              <a:latin typeface="Lato"/>
              <a:ea typeface="Lato"/>
              <a:cs typeface="Lato"/>
              <a:sym typeface="Lato"/>
            </a:endParaRPr>
          </a:p>
        </p:txBody>
      </p:sp>
      <p:pic>
        <p:nvPicPr>
          <p:cNvPr id="237" name="Google Shape;237;g23c0efe5483_0_48"/>
          <p:cNvPicPr preferRelativeResize="0"/>
          <p:nvPr/>
        </p:nvPicPr>
        <p:blipFill rotWithShape="1">
          <a:blip r:embed="rId3">
            <a:alphaModFix/>
          </a:blip>
          <a:srcRect b="15625" l="0" r="0" t="15632"/>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238" name="Google Shape;238;g23c0efe5483_0_48"/>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23d2bab64f5_0_145"/>
          <p:cNvPicPr preferRelativeResize="0"/>
          <p:nvPr/>
        </p:nvPicPr>
        <p:blipFill rotWithShape="1">
          <a:blip r:embed="rId3">
            <a:alphaModFix/>
          </a:blip>
          <a:srcRect b="0" l="0" r="0" t="0"/>
          <a:stretch/>
        </p:blipFill>
        <p:spPr>
          <a:xfrm>
            <a:off x="8132972" y="4569025"/>
            <a:ext cx="827854" cy="362675"/>
          </a:xfrm>
          <a:prstGeom prst="rect">
            <a:avLst/>
          </a:prstGeom>
          <a:noFill/>
          <a:ln>
            <a:noFill/>
          </a:ln>
        </p:spPr>
      </p:pic>
      <p:pic>
        <p:nvPicPr>
          <p:cNvPr id="244" name="Google Shape;244;g23d2bab64f5_0_145"/>
          <p:cNvPicPr preferRelativeResize="0"/>
          <p:nvPr/>
        </p:nvPicPr>
        <p:blipFill rotWithShape="1">
          <a:blip r:embed="rId4">
            <a:alphaModFix/>
          </a:blip>
          <a:srcRect b="0" l="0" r="0" t="0"/>
          <a:stretch/>
        </p:blipFill>
        <p:spPr>
          <a:xfrm>
            <a:off x="8373650" y="0"/>
            <a:ext cx="770350" cy="1340925"/>
          </a:xfrm>
          <a:prstGeom prst="rect">
            <a:avLst/>
          </a:prstGeom>
          <a:noFill/>
          <a:ln>
            <a:noFill/>
          </a:ln>
        </p:spPr>
      </p:pic>
      <p:pic>
        <p:nvPicPr>
          <p:cNvPr id="245" name="Google Shape;245;g23d2bab64f5_0_145"/>
          <p:cNvPicPr preferRelativeResize="0"/>
          <p:nvPr/>
        </p:nvPicPr>
        <p:blipFill rotWithShape="1">
          <a:blip r:embed="rId5">
            <a:alphaModFix/>
          </a:blip>
          <a:srcRect b="0" l="0" r="0" t="0"/>
          <a:stretch/>
        </p:blipFill>
        <p:spPr>
          <a:xfrm>
            <a:off x="0" y="4426550"/>
            <a:ext cx="584875" cy="716950"/>
          </a:xfrm>
          <a:prstGeom prst="rect">
            <a:avLst/>
          </a:prstGeom>
          <a:noFill/>
          <a:ln>
            <a:noFill/>
          </a:ln>
        </p:spPr>
      </p:pic>
      <p:sp>
        <p:nvSpPr>
          <p:cNvPr id="246" name="Google Shape;246;g23d2bab64f5_0_145"/>
          <p:cNvSpPr txBox="1"/>
          <p:nvPr/>
        </p:nvSpPr>
        <p:spPr>
          <a:xfrm>
            <a:off x="776700" y="295025"/>
            <a:ext cx="7590600" cy="55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000">
                <a:solidFill>
                  <a:srgbClr val="005937"/>
                </a:solidFill>
                <a:latin typeface="Lato"/>
                <a:ea typeface="Lato"/>
                <a:cs typeface="Lato"/>
                <a:sym typeface="Lato"/>
              </a:rPr>
              <a:t>BREAKOUT ROOM QUESTIONS</a:t>
            </a:r>
            <a:endParaRPr b="1" i="1" sz="3000">
              <a:solidFill>
                <a:srgbClr val="005937"/>
              </a:solidFill>
              <a:latin typeface="Lato"/>
              <a:ea typeface="Lato"/>
              <a:cs typeface="Lato"/>
              <a:sym typeface="Lato"/>
            </a:endParaRPr>
          </a:p>
        </p:txBody>
      </p:sp>
      <p:sp>
        <p:nvSpPr>
          <p:cNvPr id="247" name="Google Shape;247;g23d2bab64f5_0_145"/>
          <p:cNvSpPr txBox="1"/>
          <p:nvPr/>
        </p:nvSpPr>
        <p:spPr>
          <a:xfrm>
            <a:off x="389225" y="853013"/>
            <a:ext cx="8571600" cy="4337400"/>
          </a:xfrm>
          <a:prstGeom prst="rect">
            <a:avLst/>
          </a:prstGeom>
          <a:noFill/>
          <a:ln>
            <a:noFill/>
          </a:ln>
        </p:spPr>
        <p:txBody>
          <a:bodyPr anchorCtr="0" anchor="t" bIns="91425" lIns="91425" spcFirstLastPara="1" rIns="91425" wrap="square" tIns="91425">
            <a:spAutoFit/>
          </a:bodyPr>
          <a:lstStyle/>
          <a:p>
            <a:pPr indent="-349250" lvl="0" marL="457200" rtl="0" algn="l">
              <a:lnSpc>
                <a:spcPct val="115000"/>
              </a:lnSpc>
              <a:spcBef>
                <a:spcPts val="0"/>
              </a:spcBef>
              <a:spcAft>
                <a:spcPts val="0"/>
              </a:spcAft>
              <a:buClr>
                <a:srgbClr val="005937"/>
              </a:buClr>
              <a:buSzPts val="1900"/>
              <a:buFont typeface="Lato"/>
              <a:buChar char="●"/>
            </a:pPr>
            <a:r>
              <a:rPr lang="en" sz="1900">
                <a:solidFill>
                  <a:srgbClr val="005937"/>
                </a:solidFill>
                <a:latin typeface="Lato"/>
                <a:ea typeface="Lato"/>
                <a:cs typeface="Lato"/>
                <a:sym typeface="Lato"/>
              </a:rPr>
              <a:t>In your own work, how might Grundtvig’s core ideas influence what you do?</a:t>
            </a:r>
            <a:endParaRPr sz="1900">
              <a:solidFill>
                <a:srgbClr val="005937"/>
              </a:solidFill>
              <a:latin typeface="Lato"/>
              <a:ea typeface="Lato"/>
              <a:cs typeface="Lato"/>
              <a:sym typeface="Lato"/>
            </a:endParaRPr>
          </a:p>
          <a:p>
            <a:pPr indent="0" lvl="0" marL="0" rtl="0" algn="l">
              <a:lnSpc>
                <a:spcPct val="100000"/>
              </a:lnSpc>
              <a:spcBef>
                <a:spcPts val="0"/>
              </a:spcBef>
              <a:spcAft>
                <a:spcPts val="0"/>
              </a:spcAft>
              <a:buNone/>
            </a:pPr>
            <a:r>
              <a:t/>
            </a:r>
            <a:endParaRPr sz="1900">
              <a:solidFill>
                <a:srgbClr val="005937"/>
              </a:solidFill>
              <a:latin typeface="Lato"/>
              <a:ea typeface="Lato"/>
              <a:cs typeface="Lato"/>
              <a:sym typeface="Lato"/>
            </a:endParaRPr>
          </a:p>
          <a:p>
            <a:pPr indent="-349250" lvl="0" marL="457200" rtl="0" algn="l">
              <a:lnSpc>
                <a:spcPct val="115000"/>
              </a:lnSpc>
              <a:spcBef>
                <a:spcPts val="0"/>
              </a:spcBef>
              <a:spcAft>
                <a:spcPts val="0"/>
              </a:spcAft>
              <a:buClr>
                <a:srgbClr val="005937"/>
              </a:buClr>
              <a:buSzPts val="1900"/>
              <a:buFont typeface="Lato"/>
              <a:buChar char="●"/>
            </a:pPr>
            <a:r>
              <a:rPr lang="en" sz="1900">
                <a:solidFill>
                  <a:srgbClr val="005937"/>
                </a:solidFill>
                <a:latin typeface="Lato"/>
                <a:ea typeface="Lato"/>
                <a:cs typeface="Lato"/>
                <a:sym typeface="Lato"/>
              </a:rPr>
              <a:t>How are Grundtvig’s ideas showing up in today’s folk school/education organizations in your context?</a:t>
            </a:r>
            <a:endParaRPr sz="1900">
              <a:solidFill>
                <a:srgbClr val="005937"/>
              </a:solidFill>
              <a:latin typeface="Lato"/>
              <a:ea typeface="Lato"/>
              <a:cs typeface="Lato"/>
              <a:sym typeface="Lato"/>
            </a:endParaRPr>
          </a:p>
          <a:p>
            <a:pPr indent="0" lvl="0" marL="0" rtl="0" algn="l">
              <a:lnSpc>
                <a:spcPct val="100000"/>
              </a:lnSpc>
              <a:spcBef>
                <a:spcPts val="0"/>
              </a:spcBef>
              <a:spcAft>
                <a:spcPts val="0"/>
              </a:spcAft>
              <a:buNone/>
            </a:pPr>
            <a:r>
              <a:t/>
            </a:r>
            <a:endParaRPr sz="1900">
              <a:solidFill>
                <a:srgbClr val="005937"/>
              </a:solidFill>
              <a:latin typeface="Lato"/>
              <a:ea typeface="Lato"/>
              <a:cs typeface="Lato"/>
              <a:sym typeface="Lato"/>
            </a:endParaRPr>
          </a:p>
          <a:p>
            <a:pPr indent="-349250" lvl="0" marL="457200" rtl="0" algn="l">
              <a:lnSpc>
                <a:spcPct val="115000"/>
              </a:lnSpc>
              <a:spcBef>
                <a:spcPts val="0"/>
              </a:spcBef>
              <a:spcAft>
                <a:spcPts val="0"/>
              </a:spcAft>
              <a:buClr>
                <a:srgbClr val="005937"/>
              </a:buClr>
              <a:buSzPts val="1900"/>
              <a:buFont typeface="Lato"/>
              <a:buChar char="●"/>
            </a:pPr>
            <a:r>
              <a:rPr lang="en" sz="1900">
                <a:solidFill>
                  <a:srgbClr val="005937"/>
                </a:solidFill>
                <a:latin typeface="Lato"/>
                <a:ea typeface="Lato"/>
                <a:cs typeface="Lato"/>
                <a:sym typeface="Lato"/>
              </a:rPr>
              <a:t>What ideas could be better addressed in today’s folk school/education organization in your context?</a:t>
            </a:r>
            <a:endParaRPr sz="1900">
              <a:solidFill>
                <a:srgbClr val="005937"/>
              </a:solidFill>
              <a:latin typeface="Lato"/>
              <a:ea typeface="Lato"/>
              <a:cs typeface="Lato"/>
              <a:sym typeface="Lato"/>
            </a:endParaRPr>
          </a:p>
          <a:p>
            <a:pPr indent="0" lvl="0" marL="0" rtl="0" algn="l">
              <a:lnSpc>
                <a:spcPct val="100000"/>
              </a:lnSpc>
              <a:spcBef>
                <a:spcPts val="0"/>
              </a:spcBef>
              <a:spcAft>
                <a:spcPts val="0"/>
              </a:spcAft>
              <a:buNone/>
            </a:pPr>
            <a:r>
              <a:t/>
            </a:r>
            <a:endParaRPr sz="1900">
              <a:solidFill>
                <a:srgbClr val="005937"/>
              </a:solidFill>
              <a:latin typeface="Lato"/>
              <a:ea typeface="Lato"/>
              <a:cs typeface="Lato"/>
              <a:sym typeface="Lato"/>
            </a:endParaRPr>
          </a:p>
          <a:p>
            <a:pPr indent="-349250" lvl="0" marL="457200" rtl="0" algn="l">
              <a:lnSpc>
                <a:spcPct val="115000"/>
              </a:lnSpc>
              <a:spcBef>
                <a:spcPts val="0"/>
              </a:spcBef>
              <a:spcAft>
                <a:spcPts val="0"/>
              </a:spcAft>
              <a:buClr>
                <a:srgbClr val="005937"/>
              </a:buClr>
              <a:buSzPts val="1900"/>
              <a:buFont typeface="Lato"/>
              <a:buChar char="●"/>
            </a:pPr>
            <a:r>
              <a:rPr lang="en" sz="1900">
                <a:solidFill>
                  <a:srgbClr val="005937"/>
                </a:solidFill>
                <a:latin typeface="Lato"/>
                <a:ea typeface="Lato"/>
                <a:cs typeface="Lato"/>
                <a:sym typeface="Lato"/>
              </a:rPr>
              <a:t>What boundaries are created by Grundtvig’s core ideas and do you agree that folk schools/organizations should respect those boundaries?</a:t>
            </a:r>
            <a:endParaRPr sz="1900">
              <a:solidFill>
                <a:srgbClr val="005937"/>
              </a:solidFill>
              <a:latin typeface="Lato"/>
              <a:ea typeface="Lato"/>
              <a:cs typeface="Lato"/>
              <a:sym typeface="Lato"/>
            </a:endParaRPr>
          </a:p>
          <a:p>
            <a:pPr indent="0" lvl="0" marL="0" rtl="0" algn="l">
              <a:lnSpc>
                <a:spcPct val="100000"/>
              </a:lnSpc>
              <a:spcBef>
                <a:spcPts val="0"/>
              </a:spcBef>
              <a:spcAft>
                <a:spcPts val="0"/>
              </a:spcAft>
              <a:buNone/>
            </a:pPr>
            <a:r>
              <a:t/>
            </a:r>
            <a:endParaRPr sz="1900">
              <a:solidFill>
                <a:srgbClr val="005937"/>
              </a:solidFill>
              <a:latin typeface="Lato"/>
              <a:ea typeface="Lato"/>
              <a:cs typeface="Lato"/>
              <a:sym typeface="Lato"/>
            </a:endParaRPr>
          </a:p>
          <a:p>
            <a:pPr indent="-349250" lvl="0" marL="457200" rtl="0" algn="l">
              <a:lnSpc>
                <a:spcPct val="115000"/>
              </a:lnSpc>
              <a:spcBef>
                <a:spcPts val="0"/>
              </a:spcBef>
              <a:spcAft>
                <a:spcPts val="0"/>
              </a:spcAft>
              <a:buClr>
                <a:srgbClr val="005937"/>
              </a:buClr>
              <a:buSzPts val="1900"/>
              <a:buFont typeface="Lato"/>
              <a:buChar char="●"/>
            </a:pPr>
            <a:r>
              <a:rPr lang="en" sz="1900">
                <a:solidFill>
                  <a:srgbClr val="005937"/>
                </a:solidFill>
                <a:latin typeface="Lato"/>
                <a:ea typeface="Lato"/>
                <a:cs typeface="Lato"/>
                <a:sym typeface="Lato"/>
              </a:rPr>
              <a:t>What ideas, insights, solutions, or methods came out of it?</a:t>
            </a:r>
            <a:endParaRPr sz="1900">
              <a:solidFill>
                <a:srgbClr val="005937"/>
              </a:solidFill>
              <a:latin typeface="Lato"/>
              <a:ea typeface="Lato"/>
              <a:cs typeface="Lato"/>
              <a:sym typeface="Lato"/>
            </a:endParaRPr>
          </a:p>
          <a:p>
            <a:pPr indent="0" lvl="0" marL="457200" rtl="0" algn="l">
              <a:lnSpc>
                <a:spcPct val="115000"/>
              </a:lnSpc>
              <a:spcBef>
                <a:spcPts val="0"/>
              </a:spcBef>
              <a:spcAft>
                <a:spcPts val="0"/>
              </a:spcAft>
              <a:buNone/>
            </a:pPr>
            <a:r>
              <a:rPr lang="en" sz="1900">
                <a:solidFill>
                  <a:srgbClr val="005937"/>
                </a:solidFill>
                <a:latin typeface="Lato"/>
                <a:ea typeface="Lato"/>
                <a:cs typeface="Lato"/>
                <a:sym typeface="Lato"/>
              </a:rPr>
              <a:t>Why did you think these were significant?</a:t>
            </a:r>
            <a:endParaRPr sz="1900">
              <a:solidFill>
                <a:srgbClr val="005937"/>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5C47"/>
        </a:solidFill>
      </p:bgPr>
    </p:bg>
    <p:spTree>
      <p:nvGrpSpPr>
        <p:cNvPr id="251" name="Shape 251"/>
        <p:cNvGrpSpPr/>
        <p:nvPr/>
      </p:nvGrpSpPr>
      <p:grpSpPr>
        <a:xfrm>
          <a:off x="0" y="0"/>
          <a:ext cx="0" cy="0"/>
          <a:chOff x="0" y="0"/>
          <a:chExt cx="0" cy="0"/>
        </a:xfrm>
      </p:grpSpPr>
      <p:pic>
        <p:nvPicPr>
          <p:cNvPr id="252" name="Google Shape;252;p6"/>
          <p:cNvPicPr preferRelativeResize="0"/>
          <p:nvPr/>
        </p:nvPicPr>
        <p:blipFill rotWithShape="1">
          <a:blip r:embed="rId3">
            <a:alphaModFix/>
          </a:blip>
          <a:srcRect b="0" l="0" r="0" t="0"/>
          <a:stretch/>
        </p:blipFill>
        <p:spPr>
          <a:xfrm>
            <a:off x="195175" y="432513"/>
            <a:ext cx="4208250" cy="4278475"/>
          </a:xfrm>
          <a:prstGeom prst="rect">
            <a:avLst/>
          </a:prstGeom>
          <a:noFill/>
          <a:ln>
            <a:noFill/>
          </a:ln>
        </p:spPr>
      </p:pic>
      <p:sp>
        <p:nvSpPr>
          <p:cNvPr id="253" name="Google Shape;253;p6"/>
          <p:cNvSpPr txBox="1"/>
          <p:nvPr>
            <p:ph type="title"/>
          </p:nvPr>
        </p:nvSpPr>
        <p:spPr>
          <a:xfrm>
            <a:off x="4700375" y="952575"/>
            <a:ext cx="4132200" cy="3391200"/>
          </a:xfrm>
          <a:prstGeom prst="rect">
            <a:avLst/>
          </a:prstGeom>
          <a:noFill/>
          <a:ln>
            <a:noFill/>
          </a:ln>
        </p:spPr>
        <p:txBody>
          <a:bodyPr anchorCtr="0" anchor="ctr" bIns="91425" lIns="91425" spcFirstLastPara="1" rIns="91425" wrap="square" tIns="91425">
            <a:normAutofit/>
          </a:bodyPr>
          <a:lstStyle/>
          <a:p>
            <a:pPr indent="0" lvl="0" marL="0" rtl="0" algn="r">
              <a:lnSpc>
                <a:spcPct val="80000"/>
              </a:lnSpc>
              <a:spcBef>
                <a:spcPts val="0"/>
              </a:spcBef>
              <a:spcAft>
                <a:spcPts val="0"/>
              </a:spcAft>
              <a:buSzPts val="3600"/>
              <a:buNone/>
            </a:pPr>
            <a:r>
              <a:rPr i="1" lang="en" sz="4800">
                <a:solidFill>
                  <a:srgbClr val="FFF8F3"/>
                </a:solidFill>
                <a:latin typeface="Lato Black"/>
                <a:ea typeface="Lato Black"/>
                <a:cs typeface="Lato Black"/>
                <a:sym typeface="Lato Black"/>
              </a:rPr>
              <a:t>BREAKOUT</a:t>
            </a:r>
            <a:endParaRPr i="1" sz="4800">
              <a:solidFill>
                <a:srgbClr val="FFF8F3"/>
              </a:solidFill>
              <a:latin typeface="Lato Black"/>
              <a:ea typeface="Lato Black"/>
              <a:cs typeface="Lato Black"/>
              <a:sym typeface="Lato Black"/>
            </a:endParaRPr>
          </a:p>
          <a:p>
            <a:pPr indent="0" lvl="0" marL="0" rtl="0" algn="r">
              <a:lnSpc>
                <a:spcPct val="80000"/>
              </a:lnSpc>
              <a:spcBef>
                <a:spcPts val="0"/>
              </a:spcBef>
              <a:spcAft>
                <a:spcPts val="0"/>
              </a:spcAft>
              <a:buSzPts val="3600"/>
              <a:buNone/>
            </a:pPr>
            <a:r>
              <a:rPr i="1" lang="en" sz="4800">
                <a:solidFill>
                  <a:srgbClr val="FFF8F3"/>
                </a:solidFill>
                <a:latin typeface="Lato Black"/>
                <a:ea typeface="Lato Black"/>
                <a:cs typeface="Lato Black"/>
                <a:sym typeface="Lato Black"/>
              </a:rPr>
              <a:t>ROOM</a:t>
            </a:r>
            <a:endParaRPr i="1" sz="4800">
              <a:solidFill>
                <a:srgbClr val="FFF8F3"/>
              </a:solidFill>
              <a:latin typeface="Lato Black"/>
              <a:ea typeface="Lato Black"/>
              <a:cs typeface="Lato Black"/>
              <a:sym typeface="Lato Black"/>
            </a:endParaRPr>
          </a:p>
          <a:p>
            <a:pPr indent="0" lvl="0" marL="0" rtl="0" algn="r">
              <a:lnSpc>
                <a:spcPct val="80000"/>
              </a:lnSpc>
              <a:spcBef>
                <a:spcPts val="0"/>
              </a:spcBef>
              <a:spcAft>
                <a:spcPts val="0"/>
              </a:spcAft>
              <a:buSzPts val="3600"/>
              <a:buNone/>
            </a:pPr>
            <a:r>
              <a:rPr i="1" lang="en" sz="4800">
                <a:solidFill>
                  <a:srgbClr val="FFF8F3"/>
                </a:solidFill>
                <a:latin typeface="Lato Black"/>
                <a:ea typeface="Lato Black"/>
                <a:cs typeface="Lato Black"/>
                <a:sym typeface="Lato Black"/>
              </a:rPr>
              <a:t>TIME</a:t>
            </a:r>
            <a:endParaRPr i="1" sz="4800">
              <a:solidFill>
                <a:srgbClr val="FFF8F3"/>
              </a:solidFill>
              <a:latin typeface="Lato Black"/>
              <a:ea typeface="Lato Black"/>
              <a:cs typeface="Lato Black"/>
              <a:sym typeface="Lato Black"/>
            </a:endParaRPr>
          </a:p>
        </p:txBody>
      </p:sp>
      <p:pic>
        <p:nvPicPr>
          <p:cNvPr id="254" name="Google Shape;254;p6"/>
          <p:cNvPicPr preferRelativeResize="0"/>
          <p:nvPr/>
        </p:nvPicPr>
        <p:blipFill rotWithShape="1">
          <a:blip r:embed="rId4">
            <a:alphaModFix/>
          </a:blip>
          <a:srcRect b="0" l="0" r="0" t="0"/>
          <a:stretch/>
        </p:blipFill>
        <p:spPr>
          <a:xfrm>
            <a:off x="8132970" y="4572131"/>
            <a:ext cx="827850" cy="359569"/>
          </a:xfrm>
          <a:prstGeom prst="rect">
            <a:avLst/>
          </a:prstGeom>
          <a:noFill/>
          <a:ln>
            <a:noFill/>
          </a:ln>
        </p:spPr>
      </p:pic>
      <p:sp>
        <p:nvSpPr>
          <p:cNvPr id="255" name="Google Shape;255;p6"/>
          <p:cNvSpPr txBox="1"/>
          <p:nvPr/>
        </p:nvSpPr>
        <p:spPr>
          <a:xfrm>
            <a:off x="5202750" y="3804300"/>
            <a:ext cx="3484200" cy="5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937"/>
        </a:solidFill>
      </p:bgPr>
    </p:bg>
    <p:spTree>
      <p:nvGrpSpPr>
        <p:cNvPr id="259" name="Shape 259"/>
        <p:cNvGrpSpPr/>
        <p:nvPr/>
      </p:nvGrpSpPr>
      <p:grpSpPr>
        <a:xfrm>
          <a:off x="0" y="0"/>
          <a:ext cx="0" cy="0"/>
          <a:chOff x="0" y="0"/>
          <a:chExt cx="0" cy="0"/>
        </a:xfrm>
      </p:grpSpPr>
      <p:pic>
        <p:nvPicPr>
          <p:cNvPr id="260" name="Google Shape;260;p7"/>
          <p:cNvPicPr preferRelativeResize="0"/>
          <p:nvPr/>
        </p:nvPicPr>
        <p:blipFill rotWithShape="1">
          <a:blip r:embed="rId3">
            <a:alphaModFix/>
          </a:blip>
          <a:srcRect b="0" l="0" r="0" t="0"/>
          <a:stretch/>
        </p:blipFill>
        <p:spPr>
          <a:xfrm>
            <a:off x="1091450" y="420825"/>
            <a:ext cx="7617473" cy="4369976"/>
          </a:xfrm>
          <a:prstGeom prst="rect">
            <a:avLst/>
          </a:prstGeom>
          <a:noFill/>
          <a:ln>
            <a:noFill/>
          </a:ln>
        </p:spPr>
      </p:pic>
      <p:sp>
        <p:nvSpPr>
          <p:cNvPr id="261" name="Google Shape;261;p7"/>
          <p:cNvSpPr txBox="1"/>
          <p:nvPr>
            <p:ph type="title"/>
          </p:nvPr>
        </p:nvSpPr>
        <p:spPr>
          <a:xfrm>
            <a:off x="340250" y="2303850"/>
            <a:ext cx="4666800" cy="22221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3600"/>
              <a:buNone/>
            </a:pPr>
            <a:r>
              <a:rPr i="1" lang="en" sz="4400">
                <a:solidFill>
                  <a:srgbClr val="F47721"/>
                </a:solidFill>
                <a:latin typeface="Lato Black"/>
                <a:ea typeface="Lato Black"/>
                <a:cs typeface="Lato Black"/>
                <a:sym typeface="Lato Black"/>
              </a:rPr>
              <a:t>QUESTIONS</a:t>
            </a:r>
            <a:endParaRPr i="1" sz="4400">
              <a:solidFill>
                <a:srgbClr val="F47721"/>
              </a:solidFill>
              <a:latin typeface="Lato Black"/>
              <a:ea typeface="Lato Black"/>
              <a:cs typeface="Lato Black"/>
              <a:sym typeface="Lato Black"/>
            </a:endParaRPr>
          </a:p>
          <a:p>
            <a:pPr indent="0" lvl="0" marL="0" rtl="0" algn="l">
              <a:lnSpc>
                <a:spcPct val="80000"/>
              </a:lnSpc>
              <a:spcBef>
                <a:spcPts val="0"/>
              </a:spcBef>
              <a:spcAft>
                <a:spcPts val="0"/>
              </a:spcAft>
              <a:buSzPts val="3600"/>
              <a:buNone/>
            </a:pPr>
            <a:r>
              <a:rPr i="1" lang="en" sz="4400">
                <a:solidFill>
                  <a:srgbClr val="F47721"/>
                </a:solidFill>
                <a:latin typeface="Lato Black"/>
                <a:ea typeface="Lato Black"/>
                <a:cs typeface="Lato Black"/>
                <a:sym typeface="Lato Black"/>
              </a:rPr>
              <a:t>AND ANSWERS</a:t>
            </a:r>
            <a:endParaRPr i="1" sz="4400">
              <a:solidFill>
                <a:srgbClr val="F47721"/>
              </a:solidFill>
              <a:latin typeface="Lato Black"/>
              <a:ea typeface="Lato Black"/>
              <a:cs typeface="Lato Black"/>
              <a:sym typeface="Lato Black"/>
            </a:endParaRPr>
          </a:p>
          <a:p>
            <a:pPr indent="0" lvl="0" marL="0" rtl="0" algn="l">
              <a:lnSpc>
                <a:spcPct val="80000"/>
              </a:lnSpc>
              <a:spcBef>
                <a:spcPts val="0"/>
              </a:spcBef>
              <a:spcAft>
                <a:spcPts val="0"/>
              </a:spcAft>
              <a:buSzPts val="3600"/>
              <a:buNone/>
            </a:pPr>
            <a:r>
              <a:rPr i="1" lang="en" sz="4400">
                <a:solidFill>
                  <a:srgbClr val="F47721"/>
                </a:solidFill>
                <a:latin typeface="Lato Black"/>
                <a:ea typeface="Lato Black"/>
                <a:cs typeface="Lato Black"/>
                <a:sym typeface="Lato Black"/>
              </a:rPr>
              <a:t>SESSION</a:t>
            </a:r>
            <a:endParaRPr i="1" sz="4400">
              <a:solidFill>
                <a:srgbClr val="F47721"/>
              </a:solidFill>
              <a:latin typeface="Lato Black"/>
              <a:ea typeface="Lato Black"/>
              <a:cs typeface="Lato Black"/>
              <a:sym typeface="Lato Black"/>
            </a:endParaRPr>
          </a:p>
        </p:txBody>
      </p:sp>
      <p:pic>
        <p:nvPicPr>
          <p:cNvPr id="262" name="Google Shape;262;p7"/>
          <p:cNvPicPr preferRelativeResize="0"/>
          <p:nvPr/>
        </p:nvPicPr>
        <p:blipFill rotWithShape="1">
          <a:blip r:embed="rId4">
            <a:alphaModFix/>
          </a:blip>
          <a:srcRect b="0" l="0" r="0" t="0"/>
          <a:stretch/>
        </p:blipFill>
        <p:spPr>
          <a:xfrm>
            <a:off x="8132970" y="4572131"/>
            <a:ext cx="827850" cy="35956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
          <p:cNvPicPr preferRelativeResize="0"/>
          <p:nvPr/>
        </p:nvPicPr>
        <p:blipFill rotWithShape="1">
          <a:blip r:embed="rId3">
            <a:alphaModFix/>
          </a:blip>
          <a:srcRect b="0" l="0" r="0" t="0"/>
          <a:stretch/>
        </p:blipFill>
        <p:spPr>
          <a:xfrm>
            <a:off x="0" y="-2"/>
            <a:ext cx="6960574" cy="1890150"/>
          </a:xfrm>
          <a:prstGeom prst="rect">
            <a:avLst/>
          </a:prstGeom>
          <a:noFill/>
          <a:ln>
            <a:noFill/>
          </a:ln>
        </p:spPr>
      </p:pic>
      <p:pic>
        <p:nvPicPr>
          <p:cNvPr id="268" name="Google Shape;268;p3"/>
          <p:cNvPicPr preferRelativeResize="0"/>
          <p:nvPr/>
        </p:nvPicPr>
        <p:blipFill rotWithShape="1">
          <a:blip r:embed="rId4">
            <a:alphaModFix/>
          </a:blip>
          <a:srcRect b="0" l="0" r="0" t="0"/>
          <a:stretch/>
        </p:blipFill>
        <p:spPr>
          <a:xfrm>
            <a:off x="8470575" y="0"/>
            <a:ext cx="673425" cy="877300"/>
          </a:xfrm>
          <a:prstGeom prst="rect">
            <a:avLst/>
          </a:prstGeom>
          <a:noFill/>
          <a:ln>
            <a:noFill/>
          </a:ln>
        </p:spPr>
      </p:pic>
      <p:sp>
        <p:nvSpPr>
          <p:cNvPr id="269" name="Google Shape;269;p3"/>
          <p:cNvSpPr txBox="1"/>
          <p:nvPr>
            <p:ph type="title"/>
          </p:nvPr>
        </p:nvSpPr>
        <p:spPr>
          <a:xfrm>
            <a:off x="311700" y="209650"/>
            <a:ext cx="8088000" cy="86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800"/>
              </a:spcBef>
              <a:spcAft>
                <a:spcPts val="400"/>
              </a:spcAft>
              <a:buSzPts val="2800"/>
              <a:buNone/>
            </a:pPr>
            <a:r>
              <a:rPr lang="en" sz="4700">
                <a:solidFill>
                  <a:srgbClr val="005937"/>
                </a:solidFill>
                <a:latin typeface="Lato Black"/>
                <a:ea typeface="Lato Black"/>
                <a:cs typeface="Lato Black"/>
                <a:sym typeface="Lato Black"/>
              </a:rPr>
              <a:t>THANK YOU!</a:t>
            </a:r>
            <a:endParaRPr sz="4700">
              <a:solidFill>
                <a:srgbClr val="005937"/>
              </a:solidFill>
              <a:latin typeface="Lato Black"/>
              <a:ea typeface="Lato Black"/>
              <a:cs typeface="Lato Black"/>
              <a:sym typeface="Lato Black"/>
            </a:endParaRPr>
          </a:p>
        </p:txBody>
      </p:sp>
      <p:sp>
        <p:nvSpPr>
          <p:cNvPr id="270" name="Google Shape;270;p3"/>
          <p:cNvSpPr txBox="1"/>
          <p:nvPr>
            <p:ph idx="1" type="body"/>
          </p:nvPr>
        </p:nvSpPr>
        <p:spPr>
          <a:xfrm>
            <a:off x="4445625" y="1289675"/>
            <a:ext cx="4187100" cy="3492000"/>
          </a:xfrm>
          <a:prstGeom prst="rect">
            <a:avLst/>
          </a:prstGeom>
          <a:noFill/>
          <a:ln>
            <a:noFill/>
          </a:ln>
        </p:spPr>
        <p:txBody>
          <a:bodyPr anchorCtr="0" anchor="t" bIns="91425" lIns="91425" spcFirstLastPara="1" rIns="91425" wrap="square" tIns="91425">
            <a:normAutofit/>
          </a:bodyPr>
          <a:lstStyle/>
          <a:p>
            <a:pPr indent="0" lvl="0" marL="457200" rtl="0" algn="ctr">
              <a:lnSpc>
                <a:spcPct val="115000"/>
              </a:lnSpc>
              <a:spcBef>
                <a:spcPts val="0"/>
              </a:spcBef>
              <a:spcAft>
                <a:spcPts val="0"/>
              </a:spcAft>
              <a:buNone/>
            </a:pPr>
            <a:r>
              <a:rPr b="1" lang="en" sz="1600">
                <a:solidFill>
                  <a:schemeClr val="accent5"/>
                </a:solidFill>
                <a:latin typeface="Lato"/>
                <a:ea typeface="Lato"/>
                <a:cs typeface="Lato"/>
                <a:sym typeface="Lato"/>
              </a:rPr>
              <a:t>If you did not get a chance to donate at the time of registration, there is still opportunity to do so by making a </a:t>
            </a:r>
            <a:r>
              <a:rPr b="1" lang="en" sz="1600">
                <a:solidFill>
                  <a:schemeClr val="accent5"/>
                </a:solidFill>
                <a:latin typeface="Lato"/>
                <a:ea typeface="Lato"/>
                <a:cs typeface="Lato"/>
                <a:sym typeface="Lato"/>
              </a:rPr>
              <a:t>donation</a:t>
            </a:r>
            <a:r>
              <a:rPr b="1" lang="en" sz="1600">
                <a:solidFill>
                  <a:schemeClr val="accent5"/>
                </a:solidFill>
                <a:latin typeface="Lato"/>
                <a:ea typeface="Lato"/>
                <a:cs typeface="Lato"/>
                <a:sym typeface="Lato"/>
              </a:rPr>
              <a:t> on our website:</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t/>
            </a:r>
            <a:endParaRPr b="1" sz="1600">
              <a:solidFill>
                <a:schemeClr val="accent5"/>
              </a:solidFill>
              <a:latin typeface="Lato"/>
              <a:ea typeface="Lato"/>
              <a:cs typeface="Lato"/>
              <a:sym typeface="Lato"/>
            </a:endParaRPr>
          </a:p>
          <a:p>
            <a:pPr indent="0" lvl="0" marL="457200" rtl="0" algn="ctr">
              <a:lnSpc>
                <a:spcPct val="115000"/>
              </a:lnSpc>
              <a:spcBef>
                <a:spcPts val="0"/>
              </a:spcBef>
              <a:spcAft>
                <a:spcPts val="0"/>
              </a:spcAft>
              <a:buNone/>
            </a:pPr>
            <a:r>
              <a:rPr b="1" lang="en" sz="1200">
                <a:solidFill>
                  <a:schemeClr val="accent5"/>
                </a:solidFill>
                <a:latin typeface="Lato"/>
                <a:ea typeface="Lato"/>
                <a:cs typeface="Lato"/>
                <a:sym typeface="Lato"/>
              </a:rPr>
              <a:t>www.folkschoolalliance.org/donate</a:t>
            </a:r>
            <a:endParaRPr b="1" sz="1200">
              <a:solidFill>
                <a:schemeClr val="accent5"/>
              </a:solidFill>
              <a:latin typeface="Lato"/>
              <a:ea typeface="Lato"/>
              <a:cs typeface="Lato"/>
              <a:sym typeface="Lato"/>
            </a:endParaRPr>
          </a:p>
        </p:txBody>
      </p:sp>
      <p:sp>
        <p:nvSpPr>
          <p:cNvPr id="271" name="Google Shape;271;p3"/>
          <p:cNvSpPr txBox="1"/>
          <p:nvPr>
            <p:ph idx="1" type="body"/>
          </p:nvPr>
        </p:nvSpPr>
        <p:spPr>
          <a:xfrm>
            <a:off x="311700" y="1077025"/>
            <a:ext cx="4187100" cy="3492000"/>
          </a:xfrm>
          <a:prstGeom prst="rect">
            <a:avLst/>
          </a:prstGeom>
          <a:noFill/>
          <a:ln>
            <a:noFill/>
          </a:ln>
        </p:spPr>
        <p:txBody>
          <a:bodyPr anchorCtr="0" anchor="b" bIns="91425" lIns="91425" spcFirstLastPara="1" rIns="91425" wrap="square" tIns="91425">
            <a:normAutofit fontScale="92500" lnSpcReduction="10000"/>
          </a:bodyPr>
          <a:lstStyle/>
          <a:p>
            <a:pPr indent="0" lvl="0" marL="0" rtl="0" algn="l">
              <a:lnSpc>
                <a:spcPct val="115000"/>
              </a:lnSpc>
              <a:spcBef>
                <a:spcPts val="1200"/>
              </a:spcBef>
              <a:spcAft>
                <a:spcPts val="0"/>
              </a:spcAft>
              <a:buSzPct val="105379"/>
              <a:buNone/>
            </a:pPr>
            <a:r>
              <a:rPr lang="en" sz="1708">
                <a:latin typeface="Lato"/>
                <a:ea typeface="Lato"/>
                <a:cs typeface="Lato"/>
                <a:sym typeface="Lato"/>
              </a:rPr>
              <a:t>SURVEY: Please follow the link in the chat to fill out a quick survey, please help us improve on these webinars by taking a couple minutes and filling it out.</a:t>
            </a:r>
            <a:endParaRPr sz="1708">
              <a:latin typeface="Lato"/>
              <a:ea typeface="Lato"/>
              <a:cs typeface="Lato"/>
              <a:sym typeface="Lato"/>
            </a:endParaRPr>
          </a:p>
          <a:p>
            <a:pPr indent="0" lvl="0" marL="0" rtl="0" algn="l">
              <a:lnSpc>
                <a:spcPct val="115000"/>
              </a:lnSpc>
              <a:spcBef>
                <a:spcPts val="1200"/>
              </a:spcBef>
              <a:spcAft>
                <a:spcPts val="0"/>
              </a:spcAft>
              <a:buSzPct val="112500"/>
              <a:buNone/>
            </a:pPr>
            <a:r>
              <a:t/>
            </a:r>
            <a:endParaRPr sz="1600">
              <a:latin typeface="Lato"/>
              <a:ea typeface="Lato"/>
              <a:cs typeface="Lato"/>
              <a:sym typeface="Lato"/>
            </a:endParaRPr>
          </a:p>
          <a:p>
            <a:pPr indent="0" lvl="0" marL="0" rtl="0" algn="l">
              <a:lnSpc>
                <a:spcPct val="115000"/>
              </a:lnSpc>
              <a:spcBef>
                <a:spcPts val="1200"/>
              </a:spcBef>
              <a:spcAft>
                <a:spcPts val="0"/>
              </a:spcAft>
              <a:buSzPct val="112500"/>
              <a:buNone/>
            </a:pPr>
            <a:r>
              <a:rPr lang="en" sz="1600">
                <a:latin typeface="Lato"/>
                <a:ea typeface="Lato"/>
                <a:cs typeface="Lato"/>
                <a:sym typeface="Lato"/>
              </a:rPr>
              <a:t>UPCOMING EVENTS:</a:t>
            </a:r>
            <a:endParaRPr sz="1600">
              <a:latin typeface="Lato"/>
              <a:ea typeface="Lato"/>
              <a:cs typeface="Lato"/>
              <a:sym typeface="Lato"/>
            </a:endParaRPr>
          </a:p>
          <a:p>
            <a:pPr indent="-322580" lvl="0" marL="457200" rtl="0" algn="l">
              <a:lnSpc>
                <a:spcPct val="115000"/>
              </a:lnSpc>
              <a:spcBef>
                <a:spcPts val="1200"/>
              </a:spcBef>
              <a:spcAft>
                <a:spcPts val="0"/>
              </a:spcAft>
              <a:buSzPct val="100000"/>
              <a:buFont typeface="Lato"/>
              <a:buChar char="-"/>
            </a:pPr>
            <a:r>
              <a:rPr lang="en" sz="1600">
                <a:latin typeface="Lato"/>
                <a:ea typeface="Lato"/>
                <a:cs typeface="Lato"/>
                <a:sym typeface="Lato"/>
              </a:rPr>
              <a:t>FSA Community of Practice is September 26th at  8:30am (Pacific Time)</a:t>
            </a:r>
            <a:endParaRPr sz="1600">
              <a:latin typeface="Lato"/>
              <a:ea typeface="Lato"/>
              <a:cs typeface="Lato"/>
              <a:sym typeface="Lato"/>
            </a:endParaRPr>
          </a:p>
          <a:p>
            <a:pPr indent="-322580" lvl="0" marL="457200" rtl="0" algn="l">
              <a:lnSpc>
                <a:spcPct val="115000"/>
              </a:lnSpc>
              <a:spcBef>
                <a:spcPts val="0"/>
              </a:spcBef>
              <a:spcAft>
                <a:spcPts val="0"/>
              </a:spcAft>
              <a:buSzPct val="100000"/>
              <a:buFont typeface="Lato"/>
              <a:buChar char="-"/>
            </a:pPr>
            <a:r>
              <a:rPr lang="en" sz="1600">
                <a:latin typeface="Lato"/>
                <a:ea typeface="Lato"/>
                <a:cs typeface="Lato"/>
                <a:sym typeface="Lato"/>
              </a:rPr>
              <a:t>October Webinar (watch for our announcements and invitations to register).</a:t>
            </a:r>
            <a:endParaRPr sz="1600">
              <a:latin typeface="Lato"/>
              <a:ea typeface="Lato"/>
              <a:cs typeface="Lato"/>
              <a:sym typeface="Lato"/>
            </a:endParaRPr>
          </a:p>
          <a:p>
            <a:pPr indent="-322580" lvl="0" marL="457200" rtl="0" algn="l">
              <a:lnSpc>
                <a:spcPct val="115000"/>
              </a:lnSpc>
              <a:spcBef>
                <a:spcPts val="0"/>
              </a:spcBef>
              <a:spcAft>
                <a:spcPts val="0"/>
              </a:spcAft>
              <a:buSzPct val="100000"/>
              <a:buFont typeface="Lato"/>
              <a:buChar char="-"/>
            </a:pPr>
            <a:r>
              <a:rPr lang="en" sz="1600" u="sng">
                <a:solidFill>
                  <a:schemeClr val="hlink"/>
                </a:solidFill>
                <a:latin typeface="Lato"/>
                <a:ea typeface="Lato"/>
                <a:cs typeface="Lato"/>
                <a:sym typeface="Lato"/>
                <a:hlinkClick r:id="rId5"/>
              </a:rPr>
              <a:t>www.folkschoolalliance.org/events</a:t>
            </a:r>
            <a:endParaRPr sz="1600">
              <a:latin typeface="Lato"/>
              <a:ea typeface="Lato"/>
              <a:cs typeface="Lato"/>
              <a:sym typeface="Lato"/>
            </a:endParaRPr>
          </a:p>
        </p:txBody>
      </p:sp>
      <p:pic>
        <p:nvPicPr>
          <p:cNvPr id="272" name="Google Shape;272;p3"/>
          <p:cNvPicPr preferRelativeResize="0"/>
          <p:nvPr/>
        </p:nvPicPr>
        <p:blipFill rotWithShape="1">
          <a:blip r:embed="rId6">
            <a:alphaModFix/>
          </a:blip>
          <a:srcRect b="0" l="0" r="0" t="0"/>
          <a:stretch/>
        </p:blipFill>
        <p:spPr>
          <a:xfrm>
            <a:off x="8132972" y="4569025"/>
            <a:ext cx="827854" cy="362675"/>
          </a:xfrm>
          <a:prstGeom prst="rect">
            <a:avLst/>
          </a:prstGeom>
          <a:noFill/>
          <a:ln>
            <a:noFill/>
          </a:ln>
        </p:spPr>
      </p:pic>
      <p:pic>
        <p:nvPicPr>
          <p:cNvPr id="273" name="Google Shape;273;p3"/>
          <p:cNvPicPr preferRelativeResize="0"/>
          <p:nvPr/>
        </p:nvPicPr>
        <p:blipFill>
          <a:blip r:embed="rId7">
            <a:alphaModFix/>
          </a:blip>
          <a:stretch>
            <a:fillRect/>
          </a:stretch>
        </p:blipFill>
        <p:spPr>
          <a:xfrm>
            <a:off x="6007100" y="2529000"/>
            <a:ext cx="1614825" cy="1614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9"/>
          <p:cNvPicPr preferRelativeResize="0"/>
          <p:nvPr/>
        </p:nvPicPr>
        <p:blipFill rotWithShape="1">
          <a:blip r:embed="rId3">
            <a:alphaModFix/>
          </a:blip>
          <a:srcRect b="0" l="5212" r="5221" t="0"/>
          <a:stretch/>
        </p:blipFill>
        <p:spPr>
          <a:xfrm>
            <a:off x="0" y="0"/>
            <a:ext cx="3678059" cy="4166902"/>
          </a:xfrm>
          <a:custGeom>
            <a:rect b="b" l="l" r="r" t="t"/>
            <a:pathLst>
              <a:path extrusionOk="0" h="20828" w="19273">
                <a:moveTo>
                  <a:pt x="0" y="0"/>
                </a:moveTo>
                <a:lnTo>
                  <a:pt x="0" y="19541"/>
                </a:lnTo>
                <a:cubicBezTo>
                  <a:pt x="0" y="19541"/>
                  <a:pt x="2876" y="21600"/>
                  <a:pt x="6537" y="20509"/>
                </a:cubicBezTo>
                <a:cubicBezTo>
                  <a:pt x="11693" y="18973"/>
                  <a:pt x="9206" y="17808"/>
                  <a:pt x="15343" y="15315"/>
                </a:cubicBezTo>
                <a:cubicBezTo>
                  <a:pt x="21600" y="12773"/>
                  <a:pt x="20673" y="0"/>
                  <a:pt x="10477" y="0"/>
                </a:cubicBezTo>
                <a:lnTo>
                  <a:pt x="0" y="0"/>
                </a:lnTo>
                <a:close/>
              </a:path>
            </a:pathLst>
          </a:custGeom>
          <a:noFill/>
          <a:ln>
            <a:noFill/>
          </a:ln>
        </p:spPr>
      </p:pic>
      <p:pic>
        <p:nvPicPr>
          <p:cNvPr id="74" name="Google Shape;74;p9"/>
          <p:cNvPicPr preferRelativeResize="0"/>
          <p:nvPr/>
        </p:nvPicPr>
        <p:blipFill rotWithShape="1">
          <a:blip r:embed="rId4">
            <a:alphaModFix/>
          </a:blip>
          <a:srcRect b="99" l="0" r="0" t="99"/>
          <a:stretch/>
        </p:blipFill>
        <p:spPr>
          <a:xfrm>
            <a:off x="5334776" y="0"/>
            <a:ext cx="3809236" cy="3801677"/>
          </a:xfrm>
          <a:custGeom>
            <a:rect b="b" l="l" r="r" t="t"/>
            <a:pathLst>
              <a:path extrusionOk="0" h="18086" w="20110">
                <a:moveTo>
                  <a:pt x="4618" y="0"/>
                </a:moveTo>
                <a:cubicBezTo>
                  <a:pt x="-1490" y="2193"/>
                  <a:pt x="-266" y="9498"/>
                  <a:pt x="1169" y="12185"/>
                </a:cubicBezTo>
                <a:cubicBezTo>
                  <a:pt x="6197" y="21600"/>
                  <a:pt x="20110" y="16926"/>
                  <a:pt x="20110" y="16926"/>
                </a:cubicBezTo>
                <a:lnTo>
                  <a:pt x="20110" y="0"/>
                </a:lnTo>
                <a:lnTo>
                  <a:pt x="4618" y="0"/>
                </a:lnTo>
                <a:close/>
              </a:path>
            </a:pathLst>
          </a:custGeom>
          <a:noFill/>
          <a:ln>
            <a:noFill/>
          </a:ln>
        </p:spPr>
      </p:pic>
      <p:pic>
        <p:nvPicPr>
          <p:cNvPr id="75" name="Google Shape;75;p9"/>
          <p:cNvPicPr preferRelativeResize="0"/>
          <p:nvPr/>
        </p:nvPicPr>
        <p:blipFill rotWithShape="1">
          <a:blip r:embed="rId5">
            <a:alphaModFix/>
          </a:blip>
          <a:srcRect b="0" l="0" r="0" t="0"/>
          <a:stretch/>
        </p:blipFill>
        <p:spPr>
          <a:xfrm>
            <a:off x="8132972" y="4569025"/>
            <a:ext cx="827854" cy="362675"/>
          </a:xfrm>
          <a:prstGeom prst="rect">
            <a:avLst/>
          </a:prstGeom>
          <a:noFill/>
          <a:ln>
            <a:noFill/>
          </a:ln>
        </p:spPr>
      </p:pic>
      <p:sp>
        <p:nvSpPr>
          <p:cNvPr id="76" name="Google Shape;76;p9"/>
          <p:cNvSpPr txBox="1"/>
          <p:nvPr>
            <p:ph type="title"/>
          </p:nvPr>
        </p:nvSpPr>
        <p:spPr>
          <a:xfrm>
            <a:off x="1966500" y="3594200"/>
            <a:ext cx="2463000" cy="12915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15000"/>
              </a:lnSpc>
              <a:spcBef>
                <a:spcPts val="1800"/>
              </a:spcBef>
              <a:spcAft>
                <a:spcPts val="0"/>
              </a:spcAft>
              <a:buClr>
                <a:schemeClr val="dk1"/>
              </a:buClr>
              <a:buSzPct val="68750"/>
              <a:buFont typeface="Arial"/>
              <a:buNone/>
            </a:pPr>
            <a:r>
              <a:rPr lang="en" sz="1600">
                <a:solidFill>
                  <a:srgbClr val="005937"/>
                </a:solidFill>
                <a:latin typeface="Lato"/>
                <a:ea typeface="Lato"/>
                <a:cs typeface="Lato"/>
                <a:sym typeface="Lato"/>
              </a:rPr>
              <a:t>Jerry Jackson</a:t>
            </a:r>
            <a:endParaRPr sz="1600">
              <a:solidFill>
                <a:srgbClr val="005937"/>
              </a:solidFill>
              <a:latin typeface="Lato"/>
              <a:ea typeface="Lato"/>
              <a:cs typeface="Lato"/>
              <a:sym typeface="Lato"/>
            </a:endParaRPr>
          </a:p>
          <a:p>
            <a:pPr indent="0" lvl="0" marL="0" rtl="0" algn="l">
              <a:lnSpc>
                <a:spcPct val="115000"/>
              </a:lnSpc>
              <a:spcBef>
                <a:spcPts val="1800"/>
              </a:spcBef>
              <a:spcAft>
                <a:spcPts val="0"/>
              </a:spcAft>
              <a:buClr>
                <a:schemeClr val="dk1"/>
              </a:buClr>
              <a:buSzPct val="68750"/>
              <a:buFont typeface="Arial"/>
              <a:buNone/>
            </a:pPr>
            <a:r>
              <a:rPr lang="en" sz="1600">
                <a:solidFill>
                  <a:srgbClr val="005937"/>
                </a:solidFill>
                <a:latin typeface="Lato"/>
                <a:ea typeface="Lato"/>
                <a:cs typeface="Lato"/>
                <a:sym typeface="Lato"/>
              </a:rPr>
              <a:t>President of Folk Education Association of America</a:t>
            </a:r>
            <a:endParaRPr sz="1600">
              <a:solidFill>
                <a:srgbClr val="005937"/>
              </a:solidFill>
              <a:latin typeface="Lato"/>
              <a:ea typeface="Lato"/>
              <a:cs typeface="Lato"/>
              <a:sym typeface="Lato"/>
            </a:endParaRPr>
          </a:p>
          <a:p>
            <a:pPr indent="0" lvl="0" marL="0" rtl="0" algn="l">
              <a:lnSpc>
                <a:spcPct val="115000"/>
              </a:lnSpc>
              <a:spcBef>
                <a:spcPts val="1800"/>
              </a:spcBef>
              <a:spcAft>
                <a:spcPts val="0"/>
              </a:spcAft>
              <a:buClr>
                <a:schemeClr val="dk1"/>
              </a:buClr>
              <a:buSzPct val="68750"/>
              <a:buFont typeface="Arial"/>
              <a:buNone/>
            </a:pPr>
            <a:r>
              <a:t/>
            </a:r>
            <a:endParaRPr sz="1600">
              <a:solidFill>
                <a:srgbClr val="005937"/>
              </a:solidFill>
              <a:latin typeface="Lato"/>
              <a:ea typeface="Lato"/>
              <a:cs typeface="Lato"/>
              <a:sym typeface="Lato"/>
            </a:endParaRPr>
          </a:p>
          <a:p>
            <a:pPr indent="0" lvl="0" marL="0" rtl="0" algn="l">
              <a:lnSpc>
                <a:spcPct val="115000"/>
              </a:lnSpc>
              <a:spcBef>
                <a:spcPts val="1800"/>
              </a:spcBef>
              <a:spcAft>
                <a:spcPts val="400"/>
              </a:spcAft>
              <a:buSzPct val="175000"/>
              <a:buNone/>
            </a:pPr>
            <a:r>
              <a:t/>
            </a:r>
            <a:endParaRPr sz="1600">
              <a:solidFill>
                <a:srgbClr val="005937"/>
              </a:solidFill>
              <a:latin typeface="Lato"/>
              <a:ea typeface="Lato"/>
              <a:cs typeface="Lato"/>
              <a:sym typeface="Lato"/>
            </a:endParaRPr>
          </a:p>
        </p:txBody>
      </p:sp>
      <p:sp>
        <p:nvSpPr>
          <p:cNvPr id="77" name="Google Shape;77;p9"/>
          <p:cNvSpPr txBox="1"/>
          <p:nvPr>
            <p:ph type="title"/>
          </p:nvPr>
        </p:nvSpPr>
        <p:spPr>
          <a:xfrm>
            <a:off x="4531363" y="3594200"/>
            <a:ext cx="2463000" cy="1291500"/>
          </a:xfrm>
          <a:prstGeom prst="rect">
            <a:avLst/>
          </a:prstGeom>
          <a:noFill/>
          <a:ln>
            <a:noFill/>
          </a:ln>
        </p:spPr>
        <p:txBody>
          <a:bodyPr anchorCtr="0" anchor="t" bIns="91425" lIns="91425" spcFirstLastPara="1" rIns="91425" wrap="square" tIns="91425">
            <a:normAutofit fontScale="90000"/>
          </a:bodyPr>
          <a:lstStyle/>
          <a:p>
            <a:pPr indent="0" lvl="0" marL="0" rtl="0" algn="r">
              <a:lnSpc>
                <a:spcPct val="115000"/>
              </a:lnSpc>
              <a:spcBef>
                <a:spcPts val="1800"/>
              </a:spcBef>
              <a:spcAft>
                <a:spcPts val="0"/>
              </a:spcAft>
              <a:buClr>
                <a:schemeClr val="dk1"/>
              </a:buClr>
              <a:buSzPct val="68750"/>
              <a:buFont typeface="Arial"/>
              <a:buNone/>
            </a:pPr>
            <a:r>
              <a:rPr lang="en" sz="1600">
                <a:solidFill>
                  <a:srgbClr val="005937"/>
                </a:solidFill>
                <a:latin typeface="Lato"/>
                <a:ea typeface="Lato"/>
                <a:cs typeface="Lato"/>
                <a:sym typeface="Lato"/>
              </a:rPr>
              <a:t>Dawn Jackman Murphy</a:t>
            </a:r>
            <a:endParaRPr sz="1600">
              <a:solidFill>
                <a:srgbClr val="005937"/>
              </a:solidFill>
              <a:latin typeface="Lato"/>
              <a:ea typeface="Lato"/>
              <a:cs typeface="Lato"/>
              <a:sym typeface="Lato"/>
            </a:endParaRPr>
          </a:p>
          <a:p>
            <a:pPr indent="0" lvl="0" marL="0" rtl="0" algn="r">
              <a:lnSpc>
                <a:spcPct val="115000"/>
              </a:lnSpc>
              <a:spcBef>
                <a:spcPts val="1800"/>
              </a:spcBef>
              <a:spcAft>
                <a:spcPts val="0"/>
              </a:spcAft>
              <a:buClr>
                <a:schemeClr val="dk1"/>
              </a:buClr>
              <a:buSzPct val="68750"/>
              <a:buFont typeface="Arial"/>
              <a:buNone/>
            </a:pPr>
            <a:r>
              <a:rPr lang="en" sz="1600">
                <a:solidFill>
                  <a:srgbClr val="005937"/>
                </a:solidFill>
                <a:latin typeface="Lato"/>
                <a:ea typeface="Lato"/>
                <a:cs typeface="Lato"/>
                <a:sym typeface="Lato"/>
              </a:rPr>
              <a:t>VP of Folk Education Association of America</a:t>
            </a:r>
            <a:endParaRPr sz="1600">
              <a:solidFill>
                <a:srgbClr val="005937"/>
              </a:solidFill>
              <a:latin typeface="Lato"/>
              <a:ea typeface="Lato"/>
              <a:cs typeface="Lato"/>
              <a:sym typeface="Lato"/>
            </a:endParaRPr>
          </a:p>
          <a:p>
            <a:pPr indent="0" lvl="0" marL="0" rtl="0" algn="r">
              <a:lnSpc>
                <a:spcPct val="115000"/>
              </a:lnSpc>
              <a:spcBef>
                <a:spcPts val="1800"/>
              </a:spcBef>
              <a:spcAft>
                <a:spcPts val="0"/>
              </a:spcAft>
              <a:buClr>
                <a:schemeClr val="dk1"/>
              </a:buClr>
              <a:buSzPct val="68750"/>
              <a:buFont typeface="Arial"/>
              <a:buNone/>
            </a:pPr>
            <a:r>
              <a:t/>
            </a:r>
            <a:endParaRPr sz="1600">
              <a:solidFill>
                <a:srgbClr val="005937"/>
              </a:solidFill>
              <a:latin typeface="Lato"/>
              <a:ea typeface="Lato"/>
              <a:cs typeface="Lato"/>
              <a:sym typeface="Lato"/>
            </a:endParaRPr>
          </a:p>
          <a:p>
            <a:pPr indent="0" lvl="0" marL="0" rtl="0" algn="r">
              <a:lnSpc>
                <a:spcPct val="115000"/>
              </a:lnSpc>
              <a:spcBef>
                <a:spcPts val="1800"/>
              </a:spcBef>
              <a:spcAft>
                <a:spcPts val="400"/>
              </a:spcAft>
              <a:buSzPct val="175000"/>
              <a:buNone/>
            </a:pPr>
            <a:r>
              <a:t/>
            </a:r>
            <a:endParaRPr sz="1600">
              <a:solidFill>
                <a:srgbClr val="005937"/>
              </a:solidFill>
              <a:latin typeface="Lato"/>
              <a:ea typeface="Lato"/>
              <a:cs typeface="Lato"/>
              <a:sym typeface="Lato"/>
            </a:endParaRPr>
          </a:p>
        </p:txBody>
      </p:sp>
      <p:sp>
        <p:nvSpPr>
          <p:cNvPr id="78" name="Google Shape;78;p9"/>
          <p:cNvSpPr txBox="1"/>
          <p:nvPr>
            <p:ph type="title"/>
          </p:nvPr>
        </p:nvSpPr>
        <p:spPr>
          <a:xfrm>
            <a:off x="3867600" y="294450"/>
            <a:ext cx="1408800" cy="4932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1800"/>
              </a:spcBef>
              <a:spcAft>
                <a:spcPts val="400"/>
              </a:spcAft>
              <a:buSzPts val="2800"/>
              <a:buNone/>
            </a:pPr>
            <a:r>
              <a:rPr lang="en" sz="1900">
                <a:solidFill>
                  <a:srgbClr val="005937"/>
                </a:solidFill>
                <a:latin typeface="Lato"/>
                <a:ea typeface="Lato"/>
                <a:cs typeface="Lato"/>
                <a:sym typeface="Lato"/>
              </a:rPr>
              <a:t>HOSTS</a:t>
            </a:r>
            <a:endParaRPr sz="1900">
              <a:solidFill>
                <a:srgbClr val="005937"/>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g23c0efe5483_0_37"/>
          <p:cNvPicPr preferRelativeResize="0"/>
          <p:nvPr/>
        </p:nvPicPr>
        <p:blipFill rotWithShape="1">
          <a:blip r:embed="rId3">
            <a:alphaModFix/>
          </a:blip>
          <a:srcRect b="0" l="0" r="0" t="0"/>
          <a:stretch/>
        </p:blipFill>
        <p:spPr>
          <a:xfrm>
            <a:off x="8132972" y="4569025"/>
            <a:ext cx="827854" cy="362675"/>
          </a:xfrm>
          <a:prstGeom prst="rect">
            <a:avLst/>
          </a:prstGeom>
          <a:noFill/>
          <a:ln>
            <a:noFill/>
          </a:ln>
        </p:spPr>
      </p:pic>
      <p:pic>
        <p:nvPicPr>
          <p:cNvPr id="84" name="Google Shape;84;g23c0efe5483_0_37"/>
          <p:cNvPicPr preferRelativeResize="0"/>
          <p:nvPr/>
        </p:nvPicPr>
        <p:blipFill rotWithShape="1">
          <a:blip r:embed="rId4">
            <a:alphaModFix/>
          </a:blip>
          <a:srcRect b="0" l="0" r="0" t="0"/>
          <a:stretch/>
        </p:blipFill>
        <p:spPr>
          <a:xfrm>
            <a:off x="8373650" y="0"/>
            <a:ext cx="770350" cy="1340925"/>
          </a:xfrm>
          <a:prstGeom prst="rect">
            <a:avLst/>
          </a:prstGeom>
          <a:noFill/>
          <a:ln>
            <a:noFill/>
          </a:ln>
        </p:spPr>
      </p:pic>
      <p:pic>
        <p:nvPicPr>
          <p:cNvPr id="85" name="Google Shape;85;g23c0efe5483_0_37"/>
          <p:cNvPicPr preferRelativeResize="0"/>
          <p:nvPr/>
        </p:nvPicPr>
        <p:blipFill rotWithShape="1">
          <a:blip r:embed="rId5">
            <a:alphaModFix/>
          </a:blip>
          <a:srcRect b="0" l="0" r="0" t="0"/>
          <a:stretch/>
        </p:blipFill>
        <p:spPr>
          <a:xfrm>
            <a:off x="0" y="4426550"/>
            <a:ext cx="584875" cy="716950"/>
          </a:xfrm>
          <a:prstGeom prst="rect">
            <a:avLst/>
          </a:prstGeom>
          <a:noFill/>
          <a:ln>
            <a:noFill/>
          </a:ln>
        </p:spPr>
      </p:pic>
      <p:sp>
        <p:nvSpPr>
          <p:cNvPr id="86" name="Google Shape;86;g23c0efe5483_0_37"/>
          <p:cNvSpPr txBox="1"/>
          <p:nvPr/>
        </p:nvSpPr>
        <p:spPr>
          <a:xfrm>
            <a:off x="1217850" y="996250"/>
            <a:ext cx="6708300" cy="18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latin typeface="Lato"/>
                <a:ea typeface="Lato"/>
                <a:cs typeface="Lato"/>
                <a:sym typeface="Lato"/>
              </a:rPr>
              <a:t>This webinar is funded by the Office of Research and Evaluation at AmeriCorps under Grant No. 22REACA001 through the National Service and Civic Engagement research grant competition. Opinions or points of view expressed in this webinar are those of the authors and do not necessarily reflect the official position of, or a position that is endorsed by, AmeriCorps.</a:t>
            </a:r>
            <a:endParaRPr>
              <a:latin typeface="Lato"/>
              <a:ea typeface="Lato"/>
              <a:cs typeface="Lato"/>
              <a:sym typeface="Lato"/>
            </a:endParaRPr>
          </a:p>
        </p:txBody>
      </p:sp>
      <p:pic>
        <p:nvPicPr>
          <p:cNvPr id="87" name="Google Shape;87;g23c0efe5483_0_37"/>
          <p:cNvPicPr preferRelativeResize="0"/>
          <p:nvPr/>
        </p:nvPicPr>
        <p:blipFill>
          <a:blip r:embed="rId6">
            <a:alphaModFix/>
          </a:blip>
          <a:stretch>
            <a:fillRect/>
          </a:stretch>
        </p:blipFill>
        <p:spPr>
          <a:xfrm>
            <a:off x="3229613" y="373525"/>
            <a:ext cx="2684775" cy="593875"/>
          </a:xfrm>
          <a:prstGeom prst="rect">
            <a:avLst/>
          </a:prstGeom>
          <a:noFill/>
          <a:ln>
            <a:noFill/>
          </a:ln>
        </p:spPr>
      </p:pic>
      <p:sp>
        <p:nvSpPr>
          <p:cNvPr id="88" name="Google Shape;88;g23c0efe5483_0_37"/>
          <p:cNvSpPr txBox="1"/>
          <p:nvPr/>
        </p:nvSpPr>
        <p:spPr>
          <a:xfrm>
            <a:off x="776700" y="2973875"/>
            <a:ext cx="7590600" cy="18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WEBINAR DISCLAIMER:</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The law requires consent prior to recording a person’s participation in an event. Please be advised that your image will be captured and recorded during the webinar.  Your participation in this webinar equals consent to be recorded as required by law. If you do not consent to being recorded, but choose to participate, please turn your camera off and use the chat feature to interact with the speakers. You may also disconnect now.</a:t>
            </a: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4"/>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160"/>
              <a:buNone/>
            </a:pPr>
            <a:r>
              <a:rPr lang="en" sz="1700">
                <a:solidFill>
                  <a:srgbClr val="005937"/>
                </a:solidFill>
                <a:latin typeface="Lato Black"/>
                <a:ea typeface="Lato Black"/>
                <a:cs typeface="Lato Black"/>
                <a:sym typeface="Lato Black"/>
              </a:rPr>
              <a:t>SPEAKER: ANDERS HOLM</a:t>
            </a:r>
            <a:endParaRPr sz="1700">
              <a:solidFill>
                <a:srgbClr val="005937"/>
              </a:solidFill>
              <a:latin typeface="Lato Black"/>
              <a:ea typeface="Lato Black"/>
              <a:cs typeface="Lato Black"/>
              <a:sym typeface="Lato Black"/>
            </a:endParaRPr>
          </a:p>
        </p:txBody>
      </p:sp>
      <p:sp>
        <p:nvSpPr>
          <p:cNvPr id="94" name="Google Shape;94;p4"/>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200"/>
              <a:buNone/>
            </a:pPr>
            <a:r>
              <a:rPr lang="en" sz="1600">
                <a:latin typeface="Lato"/>
                <a:ea typeface="Lato"/>
                <a:cs typeface="Lato"/>
                <a:sym typeface="Lato"/>
              </a:rPr>
              <a:t>University of Copenhagen</a:t>
            </a:r>
            <a:endParaRPr sz="1600">
              <a:latin typeface="Lato"/>
              <a:ea typeface="Lato"/>
              <a:cs typeface="Lato"/>
              <a:sym typeface="Lato"/>
            </a:endParaRPr>
          </a:p>
        </p:txBody>
      </p:sp>
      <p:pic>
        <p:nvPicPr>
          <p:cNvPr id="95" name="Google Shape;95;p4"/>
          <p:cNvPicPr preferRelativeResize="0"/>
          <p:nvPr/>
        </p:nvPicPr>
        <p:blipFill rotWithShape="1">
          <a:blip r:embed="rId3">
            <a:alphaModFix/>
          </a:blip>
          <a:srcRect b="5476" l="0" r="0" t="5476"/>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96" name="Google Shape;96;p4"/>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23c0efe5483_0_80"/>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20000"/>
              <a:buNone/>
            </a:pPr>
            <a:r>
              <a:rPr lang="en" sz="2000">
                <a:solidFill>
                  <a:srgbClr val="005937"/>
                </a:solidFill>
                <a:latin typeface="Lato Black"/>
                <a:ea typeface="Lato Black"/>
                <a:cs typeface="Lato Black"/>
                <a:sym typeface="Lato Black"/>
              </a:rPr>
              <a:t>150 Books of 500 Pages</a:t>
            </a:r>
            <a:endParaRPr sz="2000">
              <a:solidFill>
                <a:srgbClr val="005937"/>
              </a:solidFill>
              <a:latin typeface="Lato Black"/>
              <a:ea typeface="Lato Black"/>
              <a:cs typeface="Lato Black"/>
              <a:sym typeface="Lato Black"/>
            </a:endParaRPr>
          </a:p>
        </p:txBody>
      </p:sp>
      <p:sp>
        <p:nvSpPr>
          <p:cNvPr id="102" name="Google Shape;102;g23c0efe5483_0_80"/>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200"/>
              <a:buNone/>
            </a:pPr>
            <a:r>
              <a:t/>
            </a:r>
            <a:endParaRPr sz="1600">
              <a:latin typeface="Lato"/>
              <a:ea typeface="Lato"/>
              <a:cs typeface="Lato"/>
              <a:sym typeface="Lato"/>
            </a:endParaRPr>
          </a:p>
        </p:txBody>
      </p:sp>
      <p:pic>
        <p:nvPicPr>
          <p:cNvPr id="103" name="Google Shape;103;g23c0efe5483_0_80"/>
          <p:cNvPicPr preferRelativeResize="0"/>
          <p:nvPr/>
        </p:nvPicPr>
        <p:blipFill rotWithShape="1">
          <a:blip r:embed="rId3">
            <a:alphaModFix/>
          </a:blip>
          <a:srcRect b="6963" l="0" r="0" t="6955"/>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04" name="Google Shape;104;g23c0efe5483_0_80"/>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23c0efe5483_0_87"/>
          <p:cNvSpPr txBox="1"/>
          <p:nvPr>
            <p:ph type="title"/>
          </p:nvPr>
        </p:nvSpPr>
        <p:spPr>
          <a:xfrm>
            <a:off x="5352025" y="483825"/>
            <a:ext cx="2808000" cy="755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990"/>
              <a:buNone/>
            </a:pPr>
            <a:r>
              <a:rPr lang="en" sz="1900">
                <a:solidFill>
                  <a:srgbClr val="005937"/>
                </a:solidFill>
                <a:latin typeface="Lato Black"/>
                <a:ea typeface="Lato Black"/>
                <a:cs typeface="Lato Black"/>
                <a:sym typeface="Lato Black"/>
              </a:rPr>
              <a:t>OUTLINES OF THE PRESENTATION</a:t>
            </a:r>
            <a:endParaRPr sz="1900">
              <a:solidFill>
                <a:srgbClr val="005937"/>
              </a:solidFill>
              <a:latin typeface="Lato Black"/>
              <a:ea typeface="Lato Black"/>
              <a:cs typeface="Lato Black"/>
              <a:sym typeface="Lato Black"/>
            </a:endParaRPr>
          </a:p>
        </p:txBody>
      </p:sp>
      <p:sp>
        <p:nvSpPr>
          <p:cNvPr id="110" name="Google Shape;110;g23c0efe5483_0_87"/>
          <p:cNvSpPr txBox="1"/>
          <p:nvPr>
            <p:ph idx="1" type="body"/>
          </p:nvPr>
        </p:nvSpPr>
        <p:spPr>
          <a:xfrm>
            <a:off x="5352025" y="1239525"/>
            <a:ext cx="3405900" cy="3591300"/>
          </a:xfrm>
          <a:prstGeom prst="rect">
            <a:avLst/>
          </a:prstGeom>
          <a:noFill/>
          <a:ln>
            <a:noFill/>
          </a:ln>
        </p:spPr>
        <p:txBody>
          <a:bodyPr anchorCtr="0" anchor="t" bIns="91425" lIns="91425" spcFirstLastPara="1" rIns="91425" wrap="square" tIns="91425">
            <a:normAutofit lnSpcReduction="20000"/>
          </a:bodyPr>
          <a:lstStyle/>
          <a:p>
            <a:pPr indent="-330200" lvl="0" marL="457200" rtl="0" algn="l">
              <a:lnSpc>
                <a:spcPct val="115000"/>
              </a:lnSpc>
              <a:spcBef>
                <a:spcPts val="0"/>
              </a:spcBef>
              <a:spcAft>
                <a:spcPts val="0"/>
              </a:spcAft>
              <a:buSzPts val="1600"/>
              <a:buFont typeface="Lato"/>
              <a:buAutoNum type="arabicPeriod"/>
            </a:pPr>
            <a:r>
              <a:rPr lang="en" sz="1600">
                <a:latin typeface="Lato"/>
                <a:ea typeface="Lato"/>
                <a:cs typeface="Lato"/>
                <a:sym typeface="Lato"/>
              </a:rPr>
              <a:t>Grundtvig’s Life</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A. The Romantic</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B. The Mythologist</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C. The Pastor and </a:t>
            </a:r>
            <a:r>
              <a:rPr lang="en" sz="1600">
                <a:latin typeface="Lato"/>
                <a:ea typeface="Lato"/>
                <a:cs typeface="Lato"/>
                <a:sym typeface="Lato"/>
              </a:rPr>
              <a:t>Hymn Writer</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E. The Historian </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F. The Educator</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G. The Politician</a:t>
            </a:r>
            <a:endParaRPr sz="1600">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sz="1600">
                <a:latin typeface="Lato"/>
                <a:ea typeface="Lato"/>
                <a:cs typeface="Lato"/>
                <a:sym typeface="Lato"/>
              </a:rPr>
              <a:t>   2.       Grundtvig Worldwide </a:t>
            </a:r>
            <a:endParaRPr sz="1600">
              <a:latin typeface="Lato"/>
              <a:ea typeface="Lato"/>
              <a:cs typeface="Lato"/>
              <a:sym typeface="Lato"/>
            </a:endParaRPr>
          </a:p>
          <a:p>
            <a:pPr indent="0" lvl="0" marL="0" rtl="0" algn="l">
              <a:lnSpc>
                <a:spcPct val="115000"/>
              </a:lnSpc>
              <a:spcBef>
                <a:spcPts val="1200"/>
              </a:spcBef>
              <a:spcAft>
                <a:spcPts val="1200"/>
              </a:spcAft>
              <a:buSzPts val="1100"/>
              <a:buNone/>
            </a:pPr>
            <a:r>
              <a:rPr b="1" lang="en" sz="1600">
                <a:latin typeface="Lato"/>
                <a:ea typeface="Lato"/>
                <a:cs typeface="Lato"/>
                <a:sym typeface="Lato"/>
              </a:rPr>
              <a:t>	Does he matter today?</a:t>
            </a:r>
            <a:endParaRPr b="1" sz="1600">
              <a:latin typeface="Lato"/>
              <a:ea typeface="Lato"/>
              <a:cs typeface="Lato"/>
              <a:sym typeface="Lato"/>
            </a:endParaRPr>
          </a:p>
        </p:txBody>
      </p:sp>
      <p:pic>
        <p:nvPicPr>
          <p:cNvPr id="111" name="Google Shape;111;g23c0efe5483_0_87"/>
          <p:cNvPicPr preferRelativeResize="0"/>
          <p:nvPr/>
        </p:nvPicPr>
        <p:blipFill rotWithShape="1">
          <a:blip r:embed="rId3">
            <a:alphaModFix/>
          </a:blip>
          <a:srcRect b="0" l="12940" r="12947" t="0"/>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12" name="Google Shape;112;g23c0efe5483_0_87"/>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3d2bab64f5_0_0"/>
          <p:cNvSpPr txBox="1"/>
          <p:nvPr>
            <p:ph type="title"/>
          </p:nvPr>
        </p:nvSpPr>
        <p:spPr>
          <a:xfrm>
            <a:off x="5718975" y="555600"/>
            <a:ext cx="2808000" cy="7557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2400"/>
              <a:buNone/>
            </a:pPr>
            <a:r>
              <a:rPr lang="en" sz="2000">
                <a:solidFill>
                  <a:srgbClr val="005937"/>
                </a:solidFill>
                <a:latin typeface="Lato Black"/>
                <a:ea typeface="Lato Black"/>
                <a:cs typeface="Lato Black"/>
                <a:sym typeface="Lato Black"/>
              </a:rPr>
              <a:t>GRUNDTVIG’S LIFE</a:t>
            </a:r>
            <a:endParaRPr sz="2000">
              <a:solidFill>
                <a:srgbClr val="005937"/>
              </a:solidFill>
              <a:latin typeface="Lato Black"/>
              <a:ea typeface="Lato Black"/>
              <a:cs typeface="Lato Black"/>
              <a:sym typeface="Lato Black"/>
            </a:endParaRPr>
          </a:p>
        </p:txBody>
      </p:sp>
      <p:sp>
        <p:nvSpPr>
          <p:cNvPr id="118" name="Google Shape;118;g23d2bab64f5_0_0"/>
          <p:cNvSpPr txBox="1"/>
          <p:nvPr>
            <p:ph idx="1" type="body"/>
          </p:nvPr>
        </p:nvSpPr>
        <p:spPr>
          <a:xfrm>
            <a:off x="5718975" y="1389600"/>
            <a:ext cx="2808000" cy="3179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100"/>
              <a:buNone/>
            </a:pPr>
            <a:r>
              <a:rPr lang="en" sz="1600">
                <a:latin typeface="Lato"/>
                <a:ea typeface="Lato"/>
                <a:cs typeface="Lato"/>
                <a:sym typeface="Lato"/>
              </a:rPr>
              <a:t>Grundtvig was born in Udby in 1783</a:t>
            </a:r>
            <a:endParaRPr sz="1600">
              <a:latin typeface="Lato"/>
              <a:ea typeface="Lato"/>
              <a:cs typeface="Lato"/>
              <a:sym typeface="Lato"/>
            </a:endParaRPr>
          </a:p>
        </p:txBody>
      </p:sp>
      <p:pic>
        <p:nvPicPr>
          <p:cNvPr id="119" name="Google Shape;119;g23d2bab64f5_0_0"/>
          <p:cNvPicPr preferRelativeResize="0"/>
          <p:nvPr/>
        </p:nvPicPr>
        <p:blipFill rotWithShape="1">
          <a:blip r:embed="rId3">
            <a:alphaModFix/>
          </a:blip>
          <a:srcRect b="0" l="13115" r="13115" t="0"/>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20" name="Google Shape;120;g23d2bab64f5_0_0"/>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3d2bab64f5_0_9"/>
          <p:cNvSpPr txBox="1"/>
          <p:nvPr>
            <p:ph type="title"/>
          </p:nvPr>
        </p:nvSpPr>
        <p:spPr>
          <a:xfrm>
            <a:off x="5637875" y="1459650"/>
            <a:ext cx="2876700" cy="1913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55000"/>
              <a:buFont typeface="Arial"/>
              <a:buNone/>
            </a:pPr>
            <a:r>
              <a:rPr lang="en" sz="2000">
                <a:solidFill>
                  <a:srgbClr val="005937"/>
                </a:solidFill>
                <a:latin typeface="Lato Black"/>
                <a:ea typeface="Lato Black"/>
                <a:cs typeface="Lato Black"/>
                <a:sym typeface="Lato Black"/>
              </a:rPr>
              <a:t>GRUNDTVIG STUDIED THEOLOGY AT UNIVERSITY OF COPENHAGEN </a:t>
            </a:r>
            <a:endParaRPr sz="2000">
              <a:solidFill>
                <a:srgbClr val="005937"/>
              </a:solidFill>
              <a:latin typeface="Lato Black"/>
              <a:ea typeface="Lato Black"/>
              <a:cs typeface="Lato Black"/>
              <a:sym typeface="Lato Black"/>
            </a:endParaRPr>
          </a:p>
          <a:p>
            <a:pPr indent="0" lvl="0" marL="0" rtl="0" algn="l">
              <a:lnSpc>
                <a:spcPct val="100000"/>
              </a:lnSpc>
              <a:spcBef>
                <a:spcPts val="0"/>
              </a:spcBef>
              <a:spcAft>
                <a:spcPts val="0"/>
              </a:spcAft>
              <a:buSzPct val="55000"/>
              <a:buNone/>
            </a:pPr>
            <a:r>
              <a:rPr lang="en" sz="2000">
                <a:solidFill>
                  <a:srgbClr val="005937"/>
                </a:solidFill>
                <a:latin typeface="Lato Black"/>
                <a:ea typeface="Lato Black"/>
                <a:cs typeface="Lato Black"/>
                <a:sym typeface="Lato Black"/>
              </a:rPr>
              <a:t>BETWEEN 1800 AND 1803</a:t>
            </a:r>
            <a:endParaRPr sz="2000">
              <a:solidFill>
                <a:srgbClr val="005937"/>
              </a:solidFill>
              <a:latin typeface="Lato Black"/>
              <a:ea typeface="Lato Black"/>
              <a:cs typeface="Lato Black"/>
              <a:sym typeface="Lato Black"/>
            </a:endParaRPr>
          </a:p>
        </p:txBody>
      </p:sp>
      <p:pic>
        <p:nvPicPr>
          <p:cNvPr id="126" name="Google Shape;126;g23d2bab64f5_0_9"/>
          <p:cNvPicPr preferRelativeResize="0"/>
          <p:nvPr/>
        </p:nvPicPr>
        <p:blipFill rotWithShape="1">
          <a:blip r:embed="rId3">
            <a:alphaModFix/>
          </a:blip>
          <a:srcRect b="0" l="11407" r="11407" t="0"/>
          <a:stretch/>
        </p:blipFill>
        <p:spPr>
          <a:xfrm>
            <a:off x="0" y="0"/>
            <a:ext cx="5082822" cy="5143500"/>
          </a:xfrm>
          <a:custGeom>
            <a:rect b="b" l="l" r="r" t="t"/>
            <a:pathLst>
              <a:path extrusionOk="0" h="21600" w="17603">
                <a:moveTo>
                  <a:pt x="0" y="0"/>
                </a:moveTo>
                <a:lnTo>
                  <a:pt x="0" y="21600"/>
                </a:lnTo>
                <a:lnTo>
                  <a:pt x="16253" y="21600"/>
                </a:lnTo>
                <a:cubicBezTo>
                  <a:pt x="10535" y="15308"/>
                  <a:pt x="21600" y="9548"/>
                  <a:pt x="15937" y="0"/>
                </a:cubicBezTo>
                <a:lnTo>
                  <a:pt x="0" y="0"/>
                </a:lnTo>
                <a:close/>
              </a:path>
            </a:pathLst>
          </a:custGeom>
          <a:noFill/>
          <a:ln>
            <a:noFill/>
          </a:ln>
        </p:spPr>
      </p:pic>
      <p:pic>
        <p:nvPicPr>
          <p:cNvPr id="127" name="Google Shape;127;g23d2bab64f5_0_9"/>
          <p:cNvPicPr preferRelativeResize="0"/>
          <p:nvPr/>
        </p:nvPicPr>
        <p:blipFill rotWithShape="1">
          <a:blip r:embed="rId4">
            <a:alphaModFix/>
          </a:blip>
          <a:srcRect b="0" l="0" r="0" t="0"/>
          <a:stretch/>
        </p:blipFill>
        <p:spPr>
          <a:xfrm>
            <a:off x="8132972" y="4569025"/>
            <a:ext cx="827854" cy="362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